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8" r:id="rId4"/>
    <p:sldId id="259" r:id="rId5"/>
    <p:sldId id="270" r:id="rId6"/>
    <p:sldId id="260" r:id="rId7"/>
    <p:sldId id="257" r:id="rId8"/>
    <p:sldId id="261" r:id="rId9"/>
    <p:sldId id="262" r:id="rId10"/>
    <p:sldId id="263" r:id="rId11"/>
    <p:sldId id="268" r:id="rId12"/>
    <p:sldId id="264" r:id="rId13"/>
    <p:sldId id="266" r:id="rId14"/>
    <p:sldId id="267"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84" autoAdjust="0"/>
  </p:normalViewPr>
  <p:slideViewPr>
    <p:cSldViewPr snapToGrid="0">
      <p:cViewPr varScale="1">
        <p:scale>
          <a:sx n="121" d="100"/>
          <a:sy n="121" d="100"/>
        </p:scale>
        <p:origin x="461" y="8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5.xml"/><Relationship Id="rId3" Type="http://schemas.openxmlformats.org/officeDocument/2006/relationships/slide" Target="../slides/slide7.xml"/><Relationship Id="rId7" Type="http://schemas.openxmlformats.org/officeDocument/2006/relationships/slide" Target="../slides/slide13.xml"/><Relationship Id="rId12" Type="http://schemas.openxmlformats.org/officeDocument/2006/relationships/slide" Target="../slides/slide12.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0.xml"/><Relationship Id="rId11" Type="http://schemas.openxmlformats.org/officeDocument/2006/relationships/slide" Target="../slides/slide11.xml"/><Relationship Id="rId5" Type="http://schemas.openxmlformats.org/officeDocument/2006/relationships/slide" Target="../slides/slide9.xml"/><Relationship Id="rId10" Type="http://schemas.openxmlformats.org/officeDocument/2006/relationships/slide" Target="../slides/slide15.xml"/><Relationship Id="rId4" Type="http://schemas.openxmlformats.org/officeDocument/2006/relationships/slide" Target="../slides/slide8.xml"/><Relationship Id="rId9"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28327C-A1C2-4BC0-909D-66EF54A36462}" type="doc">
      <dgm:prSet loTypeId="urn:microsoft.com/office/officeart/2005/8/layout/hierarchy3" loCatId="relationship" qsTypeId="urn:microsoft.com/office/officeart/2005/8/quickstyle/simple1" qsCatId="simple" csTypeId="urn:microsoft.com/office/officeart/2005/8/colors/accent0_3" csCatId="mainScheme" phldr="1"/>
      <dgm:spPr/>
    </dgm:pt>
    <dgm:pt modelId="{6823E1FB-D3D1-4302-85AE-2DBECA949445}">
      <dgm:prSet phldrT="[Text]" custT="1"/>
      <dgm:spPr/>
      <dgm:t>
        <a:bodyPr/>
        <a:lstStyle/>
        <a:p>
          <a:r>
            <a:rPr lang="en-US" sz="2400" b="1" dirty="0" smtClean="0">
              <a:latin typeface="Arial Narrow" panose="020B0606020202030204" pitchFamily="34" charset="0"/>
            </a:rPr>
            <a:t>Recognizing Excellence</a:t>
          </a:r>
          <a:endParaRPr lang="en-US" sz="2400" b="1" dirty="0">
            <a:latin typeface="Arial Narrow" panose="020B0606020202030204" pitchFamily="34" charset="0"/>
          </a:endParaRPr>
        </a:p>
      </dgm:t>
    </dgm:pt>
    <dgm:pt modelId="{834D0252-ABE1-4304-9A50-2BD6CFB64C8D}" type="parTrans" cxnId="{2F8A95BA-BBA6-458D-8690-C7B08F244154}">
      <dgm:prSet/>
      <dgm:spPr/>
      <dgm:t>
        <a:bodyPr/>
        <a:lstStyle/>
        <a:p>
          <a:endParaRPr lang="en-US"/>
        </a:p>
      </dgm:t>
    </dgm:pt>
    <dgm:pt modelId="{6565E91D-BCBC-472E-90CA-C21420D4A077}" type="sibTrans" cxnId="{2F8A95BA-BBA6-458D-8690-C7B08F244154}">
      <dgm:prSet/>
      <dgm:spPr/>
      <dgm:t>
        <a:bodyPr/>
        <a:lstStyle/>
        <a:p>
          <a:endParaRPr lang="en-US"/>
        </a:p>
      </dgm:t>
    </dgm:pt>
    <dgm:pt modelId="{330CB65D-40C7-4A64-87E9-810C3C354ABA}">
      <dgm:prSet phldrT="[Text]" custT="1"/>
      <dgm:spPr/>
      <dgm:t>
        <a:bodyPr/>
        <a:lstStyle/>
        <a:p>
          <a:r>
            <a:rPr lang="en-US" sz="2400" b="1" dirty="0" smtClean="0">
              <a:latin typeface="Arial Narrow" panose="020B0606020202030204" pitchFamily="34" charset="0"/>
            </a:rPr>
            <a:t>Encouraging Students </a:t>
          </a:r>
          <a:endParaRPr lang="en-US" sz="2400" b="1" dirty="0">
            <a:latin typeface="Arial Narrow" panose="020B0606020202030204" pitchFamily="34" charset="0"/>
          </a:endParaRPr>
        </a:p>
      </dgm:t>
    </dgm:pt>
    <dgm:pt modelId="{E82FBC5E-1730-427A-83BD-FFAE6E190BAB}" type="parTrans" cxnId="{2BCD0ED2-0B25-444C-A316-37DDFB969041}">
      <dgm:prSet/>
      <dgm:spPr/>
      <dgm:t>
        <a:bodyPr/>
        <a:lstStyle/>
        <a:p>
          <a:endParaRPr lang="en-US"/>
        </a:p>
      </dgm:t>
    </dgm:pt>
    <dgm:pt modelId="{DF661B21-8038-46B9-B413-1E1F14A3CE7E}" type="sibTrans" cxnId="{2BCD0ED2-0B25-444C-A316-37DDFB969041}">
      <dgm:prSet/>
      <dgm:spPr/>
      <dgm:t>
        <a:bodyPr/>
        <a:lstStyle/>
        <a:p>
          <a:endParaRPr lang="en-US"/>
        </a:p>
      </dgm:t>
    </dgm:pt>
    <dgm:pt modelId="{A4F288A1-3682-4B5E-9651-BA0E78FED15D}">
      <dgm:prSet phldrT="[Text]" custT="1"/>
      <dgm:spPr/>
      <dgm:t>
        <a:bodyPr/>
        <a:lstStyle/>
        <a:p>
          <a:r>
            <a:rPr lang="en-US" sz="2400" b="1" dirty="0" smtClean="0">
              <a:latin typeface="Arial Narrow" panose="020B0606020202030204" pitchFamily="34" charset="0"/>
            </a:rPr>
            <a:t>Fortifying our Division</a:t>
          </a:r>
          <a:endParaRPr lang="en-US" sz="2400" b="1" dirty="0">
            <a:latin typeface="Arial Narrow" panose="020B0606020202030204" pitchFamily="34" charset="0"/>
          </a:endParaRPr>
        </a:p>
      </dgm:t>
    </dgm:pt>
    <dgm:pt modelId="{3C011487-2DAC-4C21-832E-FE732B6AA26C}" type="parTrans" cxnId="{E2A9B0B8-E0C4-41BB-9D16-7A5EDAA1DEA6}">
      <dgm:prSet/>
      <dgm:spPr/>
      <dgm:t>
        <a:bodyPr/>
        <a:lstStyle/>
        <a:p>
          <a:endParaRPr lang="en-US"/>
        </a:p>
      </dgm:t>
    </dgm:pt>
    <dgm:pt modelId="{41169A3E-A262-4738-9386-E5C63CBD77AC}" type="sibTrans" cxnId="{E2A9B0B8-E0C4-41BB-9D16-7A5EDAA1DEA6}">
      <dgm:prSet/>
      <dgm:spPr/>
      <dgm:t>
        <a:bodyPr/>
        <a:lstStyle/>
        <a:p>
          <a:endParaRPr lang="en-US"/>
        </a:p>
      </dgm:t>
    </dgm:pt>
    <dgm:pt modelId="{EE0F1837-51BA-49B6-8AE2-4435CD55F9E5}">
      <dgm:prSet phldrT="[Text]" custT="1"/>
      <dgm:spPr/>
      <dgm:t>
        <a:bodyPr/>
        <a:lstStyle/>
        <a:p>
          <a:r>
            <a:rPr lang="en-US" sz="2400" b="1" dirty="0" smtClean="0">
              <a:latin typeface="Arial Narrow" panose="020B0606020202030204" pitchFamily="34" charset="0"/>
            </a:rPr>
            <a:t>Supporting other Awards</a:t>
          </a:r>
          <a:endParaRPr lang="en-US" sz="2400" b="1" dirty="0">
            <a:latin typeface="Arial Narrow" panose="020B0606020202030204" pitchFamily="34" charset="0"/>
          </a:endParaRPr>
        </a:p>
      </dgm:t>
    </dgm:pt>
    <dgm:pt modelId="{B0723022-2B3D-400D-AA05-DD61DF1B5F48}" type="parTrans" cxnId="{451E7FA3-02CC-4C21-AB8C-EBEEFA78EA27}">
      <dgm:prSet/>
      <dgm:spPr/>
      <dgm:t>
        <a:bodyPr/>
        <a:lstStyle/>
        <a:p>
          <a:endParaRPr lang="en-US"/>
        </a:p>
      </dgm:t>
    </dgm:pt>
    <dgm:pt modelId="{9129B2E0-59FC-4AA1-91CC-8B74D3044144}" type="sibTrans" cxnId="{451E7FA3-02CC-4C21-AB8C-EBEEFA78EA27}">
      <dgm:prSet/>
      <dgm:spPr/>
      <dgm:t>
        <a:bodyPr/>
        <a:lstStyle/>
        <a:p>
          <a:endParaRPr lang="en-US"/>
        </a:p>
      </dgm:t>
    </dgm:pt>
    <dgm:pt modelId="{F6BBAEF1-E35F-43A2-84D2-FEF8F4395F66}">
      <dgm:prSet custT="1"/>
      <dgm:spPr/>
      <dgm:t>
        <a:bodyPr/>
        <a:lstStyle/>
        <a:p>
          <a:r>
            <a:rPr lang="en-US" sz="1100" b="1" i="0" cap="all" baseline="0" dirty="0" smtClean="0">
              <a:latin typeface="Arial Narrow" panose="020B0606020202030204" pitchFamily="34" charset="0"/>
              <a:hlinkClick xmlns:r="http://schemas.openxmlformats.org/officeDocument/2006/relationships" r:id="rId1" action="ppaction://hlinksldjump"/>
            </a:rPr>
            <a:t>Young Scientist</a:t>
          </a:r>
          <a:endParaRPr lang="en-US" sz="1100" b="1" i="0" cap="all" baseline="0" dirty="0">
            <a:latin typeface="Arial Narrow" panose="020B0606020202030204" pitchFamily="34" charset="0"/>
          </a:endParaRPr>
        </a:p>
      </dgm:t>
    </dgm:pt>
    <dgm:pt modelId="{8697FA23-1314-4FD8-ABC6-CC27DD8E0C15}" type="parTrans" cxnId="{5A4FFACD-EA7A-4A05-B6EE-6FD422409DD8}">
      <dgm:prSet/>
      <dgm:spPr/>
      <dgm:t>
        <a:bodyPr/>
        <a:lstStyle/>
        <a:p>
          <a:endParaRPr lang="en-US"/>
        </a:p>
      </dgm:t>
    </dgm:pt>
    <dgm:pt modelId="{4FAD2E79-2CB3-4638-B89B-DF8247BC66FF}" type="sibTrans" cxnId="{5A4FFACD-EA7A-4A05-B6EE-6FD422409DD8}">
      <dgm:prSet/>
      <dgm:spPr/>
      <dgm:t>
        <a:bodyPr/>
        <a:lstStyle/>
        <a:p>
          <a:endParaRPr lang="en-US"/>
        </a:p>
      </dgm:t>
    </dgm:pt>
    <dgm:pt modelId="{7F7F9098-E4E7-4039-BE6E-E9833FDAAA60}">
      <dgm:prSet custT="1"/>
      <dgm:spPr/>
      <dgm:t>
        <a:bodyPr/>
        <a:lstStyle/>
        <a:p>
          <a:r>
            <a:rPr lang="en-US" sz="1100" b="1" i="0" cap="all" baseline="0" dirty="0" smtClean="0">
              <a:latin typeface="Arial Narrow" panose="020B0606020202030204" pitchFamily="34" charset="0"/>
              <a:hlinkClick xmlns:r="http://schemas.openxmlformats.org/officeDocument/2006/relationships" r:id="rId2" action="ppaction://hlinksldjump"/>
            </a:rPr>
            <a:t>AGFD Fellow</a:t>
          </a:r>
          <a:endParaRPr lang="en-US" sz="1100" b="1" i="0" cap="all" baseline="0" dirty="0">
            <a:latin typeface="Arial Narrow" panose="020B0606020202030204" pitchFamily="34" charset="0"/>
          </a:endParaRPr>
        </a:p>
      </dgm:t>
    </dgm:pt>
    <dgm:pt modelId="{88FA21E7-3DB8-4FBB-B728-44579602C9C0}" type="parTrans" cxnId="{C8816F0D-0764-4664-A29C-C698089D8AEA}">
      <dgm:prSet/>
      <dgm:spPr/>
      <dgm:t>
        <a:bodyPr/>
        <a:lstStyle/>
        <a:p>
          <a:endParaRPr lang="en-US"/>
        </a:p>
      </dgm:t>
    </dgm:pt>
    <dgm:pt modelId="{AF18726B-D55A-49C6-820F-C3F444ABEE3C}" type="sibTrans" cxnId="{C8816F0D-0764-4664-A29C-C698089D8AEA}">
      <dgm:prSet/>
      <dgm:spPr/>
      <dgm:t>
        <a:bodyPr/>
        <a:lstStyle/>
        <a:p>
          <a:endParaRPr lang="en-US"/>
        </a:p>
      </dgm:t>
    </dgm:pt>
    <dgm:pt modelId="{9312B791-738B-4CE3-8E5B-9A521689D3CB}">
      <dgm:prSet custT="1"/>
      <dgm:spPr/>
      <dgm:t>
        <a:bodyPr/>
        <a:lstStyle/>
        <a:p>
          <a:r>
            <a:rPr lang="en-US" sz="1100" b="1" dirty="0" smtClean="0">
              <a:latin typeface="Arial Narrow" panose="020B0606020202030204" pitchFamily="34" charset="0"/>
              <a:hlinkClick xmlns:r="http://schemas.openxmlformats.org/officeDocument/2006/relationships" r:id="rId3" action="ppaction://hlinksldjump"/>
            </a:rPr>
            <a:t>Teranishi Graduate Fellowship </a:t>
          </a:r>
          <a:endParaRPr lang="en-US" sz="1100" dirty="0">
            <a:latin typeface="Arial Narrow" panose="020B0606020202030204" pitchFamily="34" charset="0"/>
          </a:endParaRPr>
        </a:p>
      </dgm:t>
    </dgm:pt>
    <dgm:pt modelId="{11D64EE5-1B60-4F45-9888-CA39F2B556FA}" type="parTrans" cxnId="{C152D837-CE4A-45D2-85ED-65F188C1185F}">
      <dgm:prSet/>
      <dgm:spPr/>
      <dgm:t>
        <a:bodyPr/>
        <a:lstStyle/>
        <a:p>
          <a:endParaRPr lang="en-US"/>
        </a:p>
      </dgm:t>
    </dgm:pt>
    <dgm:pt modelId="{E77D64D8-1759-4E8C-A685-1690BD8EE5D3}" type="sibTrans" cxnId="{C152D837-CE4A-45D2-85ED-65F188C1185F}">
      <dgm:prSet/>
      <dgm:spPr/>
      <dgm:t>
        <a:bodyPr/>
        <a:lstStyle/>
        <a:p>
          <a:endParaRPr lang="en-US"/>
        </a:p>
      </dgm:t>
    </dgm:pt>
    <dgm:pt modelId="{AAA34CA8-B581-4A4F-A14B-BB546AB784CC}">
      <dgm:prSet custT="1"/>
      <dgm:spPr/>
      <dgm:t>
        <a:bodyPr/>
        <a:lstStyle/>
        <a:p>
          <a:r>
            <a:rPr lang="en-US" sz="1100" b="1" cap="all" baseline="0" dirty="0" smtClean="0">
              <a:latin typeface="Arial Narrow" panose="020B0606020202030204" pitchFamily="34" charset="0"/>
              <a:hlinkClick xmlns:r="http://schemas.openxmlformats.org/officeDocument/2006/relationships" r:id="rId4" action="ppaction://hlinksldjump"/>
            </a:rPr>
            <a:t>.</a:t>
          </a:r>
          <a:r>
            <a:rPr lang="en-US" sz="1100" b="1" cap="all" baseline="0" dirty="0" err="1" smtClean="0">
              <a:latin typeface="Arial Narrow" panose="020B0606020202030204" pitchFamily="34" charset="0"/>
              <a:hlinkClick xmlns:r="http://schemas.openxmlformats.org/officeDocument/2006/relationships" r:id="rId4" action="ppaction://hlinksldjump"/>
            </a:rPr>
            <a:t>Withycombe</a:t>
          </a:r>
          <a:r>
            <a:rPr lang="en-US" sz="1100" b="1" cap="all" baseline="0" dirty="0" smtClean="0">
              <a:latin typeface="Arial Narrow" panose="020B0606020202030204" pitchFamily="34" charset="0"/>
              <a:hlinkClick xmlns:r="http://schemas.openxmlformats.org/officeDocument/2006/relationships" r:id="rId4" action="ppaction://hlinksldjump"/>
            </a:rPr>
            <a:t>–</a:t>
          </a:r>
          <a:r>
            <a:rPr lang="en-US" sz="1100" b="1" cap="all" baseline="0" dirty="0" err="1" smtClean="0">
              <a:latin typeface="Arial Narrow" panose="020B0606020202030204" pitchFamily="34" charset="0"/>
              <a:hlinkClick xmlns:r="http://schemas.openxmlformats.org/officeDocument/2006/relationships" r:id="rId4" action="ppaction://hlinksldjump"/>
            </a:rPr>
            <a:t>Charalambous</a:t>
          </a:r>
          <a:r>
            <a:rPr lang="en-US" sz="1100" b="1" cap="all" baseline="0" dirty="0" smtClean="0">
              <a:latin typeface="Arial Narrow" panose="020B0606020202030204" pitchFamily="34" charset="0"/>
              <a:hlinkClick xmlns:r="http://schemas.openxmlformats.org/officeDocument/2006/relationships" r:id="rId4" action="ppaction://hlinksldjump"/>
            </a:rPr>
            <a:t>  Graduate Student Symposium</a:t>
          </a:r>
          <a:endParaRPr lang="en-US" sz="1100" dirty="0">
            <a:latin typeface="Arial Narrow" panose="020B0606020202030204" pitchFamily="34" charset="0"/>
          </a:endParaRPr>
        </a:p>
      </dgm:t>
    </dgm:pt>
    <dgm:pt modelId="{6BF20F50-A158-4296-B867-F1360378A5E7}" type="parTrans" cxnId="{0A313776-C89A-469F-9FDC-533BF229FB60}">
      <dgm:prSet/>
      <dgm:spPr/>
      <dgm:t>
        <a:bodyPr/>
        <a:lstStyle/>
        <a:p>
          <a:endParaRPr lang="en-US"/>
        </a:p>
      </dgm:t>
    </dgm:pt>
    <dgm:pt modelId="{FA158D04-437F-4D86-B82D-5C15580A5840}" type="sibTrans" cxnId="{0A313776-C89A-469F-9FDC-533BF229FB60}">
      <dgm:prSet/>
      <dgm:spPr/>
      <dgm:t>
        <a:bodyPr/>
        <a:lstStyle/>
        <a:p>
          <a:endParaRPr lang="en-US"/>
        </a:p>
      </dgm:t>
    </dgm:pt>
    <dgm:pt modelId="{2D1EEB8E-C02A-411A-A332-ADB38456BD97}">
      <dgm:prSet custT="1"/>
      <dgm:spPr/>
      <dgm:t>
        <a:bodyPr/>
        <a:lstStyle/>
        <a:p>
          <a:r>
            <a:rPr lang="en-US" sz="1100" b="1" dirty="0" smtClean="0">
              <a:latin typeface="Arial Narrow" panose="020B0606020202030204" pitchFamily="34" charset="0"/>
              <a:hlinkClick xmlns:r="http://schemas.openxmlformats.org/officeDocument/2006/relationships" r:id="rId5" action="ppaction://hlinksldjump"/>
            </a:rPr>
            <a:t>Undergraduate Student Poster Competition</a:t>
          </a:r>
          <a:endParaRPr lang="en-US" sz="1100" b="1" cap="all" baseline="0" dirty="0">
            <a:latin typeface="Arial Narrow" panose="020B0606020202030204" pitchFamily="34" charset="0"/>
          </a:endParaRPr>
        </a:p>
      </dgm:t>
    </dgm:pt>
    <dgm:pt modelId="{98C50C6D-5959-461E-81F3-850060F12C15}" type="parTrans" cxnId="{268AB971-0084-49DC-B41A-607D59B05A54}">
      <dgm:prSet/>
      <dgm:spPr/>
      <dgm:t>
        <a:bodyPr/>
        <a:lstStyle/>
        <a:p>
          <a:endParaRPr lang="en-US"/>
        </a:p>
      </dgm:t>
    </dgm:pt>
    <dgm:pt modelId="{58CF2750-0D24-4F8A-A683-9CB07130435F}" type="sibTrans" cxnId="{268AB971-0084-49DC-B41A-607D59B05A54}">
      <dgm:prSet/>
      <dgm:spPr/>
      <dgm:t>
        <a:bodyPr/>
        <a:lstStyle/>
        <a:p>
          <a:endParaRPr lang="en-US"/>
        </a:p>
      </dgm:t>
    </dgm:pt>
    <dgm:pt modelId="{886B56F1-23F0-412B-B58F-CA49CA882E03}">
      <dgm:prSet custT="1"/>
      <dgm:spPr/>
      <dgm:t>
        <a:bodyPr/>
        <a:lstStyle/>
        <a:p>
          <a:r>
            <a:rPr lang="en-US" sz="1100" b="1" i="0" cap="all" baseline="0" dirty="0" smtClean="0">
              <a:latin typeface="Arial Narrow" panose="020B0606020202030204" pitchFamily="34" charset="0"/>
              <a:hlinkClick xmlns:r="http://schemas.openxmlformats.org/officeDocument/2006/relationships" r:id="rId6" action="ppaction://hlinksldjump"/>
            </a:rPr>
            <a:t>Distinguished Service to the Division</a:t>
          </a:r>
          <a:endParaRPr lang="en-US" sz="1100" b="1" i="0" cap="all" baseline="0" dirty="0">
            <a:latin typeface="Arial Narrow" panose="020B0606020202030204" pitchFamily="34" charset="0"/>
          </a:endParaRPr>
        </a:p>
      </dgm:t>
    </dgm:pt>
    <dgm:pt modelId="{ACBCDEE3-C83E-43D2-A755-840F01E6901B}" type="parTrans" cxnId="{44EB30DC-F42C-4BCF-93EF-EC236CBB753F}">
      <dgm:prSet/>
      <dgm:spPr/>
      <dgm:t>
        <a:bodyPr/>
        <a:lstStyle/>
        <a:p>
          <a:endParaRPr lang="en-US"/>
        </a:p>
      </dgm:t>
    </dgm:pt>
    <dgm:pt modelId="{15548190-D4A8-4A2E-A0FA-F20C4BC77EA8}" type="sibTrans" cxnId="{44EB30DC-F42C-4BCF-93EF-EC236CBB753F}">
      <dgm:prSet/>
      <dgm:spPr/>
      <dgm:t>
        <a:bodyPr/>
        <a:lstStyle/>
        <a:p>
          <a:endParaRPr lang="en-US"/>
        </a:p>
      </dgm:t>
    </dgm:pt>
    <dgm:pt modelId="{6784DC35-8B4B-4494-BB28-7D984B3FE0B8}">
      <dgm:prSet custT="1"/>
      <dgm:spPr/>
      <dgm:t>
        <a:bodyPr/>
        <a:lstStyle/>
        <a:p>
          <a:r>
            <a:rPr lang="en-US" sz="1100" b="1" cap="all" baseline="0" dirty="0" smtClean="0">
              <a:latin typeface="Arial Narrow" panose="020B0606020202030204" pitchFamily="34" charset="0"/>
              <a:hlinkClick xmlns:r="http://schemas.openxmlformats.org/officeDocument/2006/relationships" r:id="rId7" action="ppaction://hlinksldjump"/>
            </a:rPr>
            <a:t>Sterling B. Hendricks Memorial Lectureship</a:t>
          </a:r>
          <a:endParaRPr lang="en-US" sz="1100" b="1" cap="all" baseline="0" dirty="0">
            <a:latin typeface="Arial Narrow" panose="020B0606020202030204" pitchFamily="34" charset="0"/>
          </a:endParaRPr>
        </a:p>
      </dgm:t>
    </dgm:pt>
    <dgm:pt modelId="{7B63CE9E-89D9-497C-9853-7EC3B838E502}" type="parTrans" cxnId="{9F9F175A-6E0A-4D50-823F-AE72331A8C6F}">
      <dgm:prSet/>
      <dgm:spPr/>
      <dgm:t>
        <a:bodyPr/>
        <a:lstStyle/>
        <a:p>
          <a:endParaRPr lang="en-US"/>
        </a:p>
      </dgm:t>
    </dgm:pt>
    <dgm:pt modelId="{8B90301C-879B-4246-AF7D-D11493454E8F}" type="sibTrans" cxnId="{9F9F175A-6E0A-4D50-823F-AE72331A8C6F}">
      <dgm:prSet/>
      <dgm:spPr/>
      <dgm:t>
        <a:bodyPr/>
        <a:lstStyle/>
        <a:p>
          <a:endParaRPr lang="en-US"/>
        </a:p>
      </dgm:t>
    </dgm:pt>
    <dgm:pt modelId="{0223BACB-79EC-4DBA-AC70-5EA17C3A1A4E}">
      <dgm:prSet custT="1"/>
      <dgm:spPr/>
      <dgm:t>
        <a:bodyPr/>
        <a:lstStyle/>
        <a:p>
          <a:r>
            <a:rPr lang="en-US" sz="1100" b="1" cap="all" baseline="0" dirty="0" smtClean="0">
              <a:latin typeface="Arial Narrow" panose="020B0606020202030204" pitchFamily="34" charset="0"/>
              <a:hlinkClick xmlns:r="http://schemas.openxmlformats.org/officeDocument/2006/relationships" r:id="rId8" action="ppaction://hlinksldjump"/>
            </a:rPr>
            <a:t>Kenneth A. Spencer Award</a:t>
          </a:r>
          <a:r>
            <a:rPr lang="en-US" sz="1100" b="1" cap="all" baseline="0" dirty="0" smtClean="0">
              <a:latin typeface="Arial Narrow" panose="020B0606020202030204" pitchFamily="34" charset="0"/>
            </a:rPr>
            <a:t> </a:t>
          </a:r>
          <a:endParaRPr lang="en-US" sz="1100" b="1" cap="all" baseline="0" dirty="0">
            <a:latin typeface="Arial Narrow" panose="020B0606020202030204" pitchFamily="34" charset="0"/>
          </a:endParaRPr>
        </a:p>
      </dgm:t>
    </dgm:pt>
    <dgm:pt modelId="{95E50843-8993-48C3-924E-635642DE0D6C}" type="parTrans" cxnId="{424DBD01-9145-4D3B-A2AF-86260576C4FD}">
      <dgm:prSet/>
      <dgm:spPr/>
      <dgm:t>
        <a:bodyPr/>
        <a:lstStyle/>
        <a:p>
          <a:endParaRPr lang="en-US"/>
        </a:p>
      </dgm:t>
    </dgm:pt>
    <dgm:pt modelId="{E4C81949-D289-4DCC-BAFA-1DEFC3459846}" type="sibTrans" cxnId="{424DBD01-9145-4D3B-A2AF-86260576C4FD}">
      <dgm:prSet/>
      <dgm:spPr/>
      <dgm:t>
        <a:bodyPr/>
        <a:lstStyle/>
        <a:p>
          <a:endParaRPr lang="en-US"/>
        </a:p>
      </dgm:t>
    </dgm:pt>
    <dgm:pt modelId="{CDC6FC9D-2CE0-469E-AE37-8224F336D756}">
      <dgm:prSet custT="1"/>
      <dgm:spPr/>
      <dgm:t>
        <a:bodyPr/>
        <a:lstStyle/>
        <a:p>
          <a:r>
            <a:rPr lang="en-US" sz="1100" b="1" i="0" u="none" cap="all" baseline="0" dirty="0" smtClean="0">
              <a:latin typeface="Arial Narrow" panose="020B0606020202030204" pitchFamily="34" charset="0"/>
              <a:hlinkClick xmlns:r="http://schemas.openxmlformats.org/officeDocument/2006/relationships" r:id="rId9" action="ppaction://hlinksldjump"/>
            </a:rPr>
            <a:t>Advancement of Application of Agricultural &amp; Food Chemistry</a:t>
          </a:r>
          <a:endParaRPr lang="en-US" sz="1200" b="1" i="0" u="none" cap="all" baseline="0" dirty="0">
            <a:latin typeface="Arial Narrow" panose="020B0606020202030204" pitchFamily="34" charset="0"/>
          </a:endParaRPr>
        </a:p>
      </dgm:t>
    </dgm:pt>
    <dgm:pt modelId="{125D1AD4-1C9F-410A-AFA9-3517C79C8C39}" type="parTrans" cxnId="{A406A3BD-5777-4341-939F-C85C6C32A218}">
      <dgm:prSet/>
      <dgm:spPr/>
      <dgm:t>
        <a:bodyPr/>
        <a:lstStyle/>
        <a:p>
          <a:endParaRPr lang="en-US"/>
        </a:p>
      </dgm:t>
    </dgm:pt>
    <dgm:pt modelId="{864B91DB-4F37-4772-8F4F-41659FDE8B8B}" type="sibTrans" cxnId="{A406A3BD-5777-4341-939F-C85C6C32A218}">
      <dgm:prSet/>
      <dgm:spPr/>
      <dgm:t>
        <a:bodyPr/>
        <a:lstStyle/>
        <a:p>
          <a:endParaRPr lang="en-US"/>
        </a:p>
      </dgm:t>
    </dgm:pt>
    <dgm:pt modelId="{28142EE6-9A42-4EC0-880B-1275137DA40F}">
      <dgm:prSet custT="1"/>
      <dgm:spPr/>
      <dgm:t>
        <a:bodyPr/>
        <a:lstStyle/>
        <a:p>
          <a:r>
            <a:rPr lang="en-US" sz="1100" b="1" cap="all" baseline="0" dirty="0" smtClean="0">
              <a:latin typeface="Arial Narrow" panose="020B0606020202030204" pitchFamily="34" charset="0"/>
              <a:hlinkClick xmlns:r="http://schemas.openxmlformats.org/officeDocument/2006/relationships" r:id="rId10" action="ppaction://hlinksldjump"/>
            </a:rPr>
            <a:t>ACS Fellow</a:t>
          </a:r>
          <a:endParaRPr lang="en-US" sz="1100" b="1" cap="all" baseline="0" dirty="0">
            <a:latin typeface="Arial Narrow" panose="020B0606020202030204" pitchFamily="34" charset="0"/>
          </a:endParaRPr>
        </a:p>
      </dgm:t>
    </dgm:pt>
    <dgm:pt modelId="{594415C2-EA8C-4127-B810-F43E87AF028C}" type="parTrans" cxnId="{D2CF727C-BBE3-479E-831C-3EDC6A36CE6A}">
      <dgm:prSet/>
      <dgm:spPr/>
      <dgm:t>
        <a:bodyPr/>
        <a:lstStyle/>
        <a:p>
          <a:endParaRPr lang="en-US"/>
        </a:p>
      </dgm:t>
    </dgm:pt>
    <dgm:pt modelId="{82B36936-3B0E-476C-8874-17AB072A8AB8}" type="sibTrans" cxnId="{D2CF727C-BBE3-479E-831C-3EDC6A36CE6A}">
      <dgm:prSet/>
      <dgm:spPr/>
      <dgm:t>
        <a:bodyPr/>
        <a:lstStyle/>
        <a:p>
          <a:endParaRPr lang="en-US"/>
        </a:p>
      </dgm:t>
    </dgm:pt>
    <dgm:pt modelId="{9BC430D4-A727-4FAD-9043-7F741022939B}">
      <dgm:prSet custT="1"/>
      <dgm:spPr/>
      <dgm:t>
        <a:bodyPr/>
        <a:lstStyle/>
        <a:p>
          <a:r>
            <a:rPr lang="en-US" sz="1100" b="1" cap="all" baseline="0" dirty="0" smtClean="0">
              <a:latin typeface="Arial Narrow" panose="020B0606020202030204" pitchFamily="34" charset="0"/>
              <a:hlinkClick xmlns:r="http://schemas.openxmlformats.org/officeDocument/2006/relationships" r:id="rId10" action="ppaction://hlinksldjump"/>
            </a:rPr>
            <a:t>JAFC-AGFD: Article of the Year</a:t>
          </a:r>
          <a:endParaRPr lang="en-US" sz="1100" b="1" cap="all" baseline="0" dirty="0">
            <a:latin typeface="Arial Narrow" panose="020B0606020202030204" pitchFamily="34" charset="0"/>
          </a:endParaRPr>
        </a:p>
      </dgm:t>
    </dgm:pt>
    <dgm:pt modelId="{586919AB-3162-403E-8CFD-6064F784CE4B}" type="parTrans" cxnId="{8424FCCA-E774-48C8-9580-48A8F2DF90FC}">
      <dgm:prSet/>
      <dgm:spPr/>
      <dgm:t>
        <a:bodyPr/>
        <a:lstStyle/>
        <a:p>
          <a:endParaRPr lang="en-US"/>
        </a:p>
      </dgm:t>
    </dgm:pt>
    <dgm:pt modelId="{C35DD2AF-6C76-4A0B-BA76-057B96E7C7F9}" type="sibTrans" cxnId="{8424FCCA-E774-48C8-9580-48A8F2DF90FC}">
      <dgm:prSet/>
      <dgm:spPr/>
      <dgm:t>
        <a:bodyPr/>
        <a:lstStyle/>
        <a:p>
          <a:endParaRPr lang="en-US"/>
        </a:p>
      </dgm:t>
    </dgm:pt>
    <dgm:pt modelId="{28DB49DC-FBF2-4BD3-BC61-B277504A21E2}">
      <dgm:prSet custT="1"/>
      <dgm:spPr/>
      <dgm:t>
        <a:bodyPr/>
        <a:lstStyle/>
        <a:p>
          <a:r>
            <a:rPr lang="en-US" sz="1100" b="1" i="0" cap="all" baseline="0" dirty="0" smtClean="0">
              <a:latin typeface="Arial Narrow" panose="020B0606020202030204" pitchFamily="34" charset="0"/>
              <a:hlinkClick xmlns:r="http://schemas.openxmlformats.org/officeDocument/2006/relationships" r:id="rId11" action="ppaction://hlinksldjump"/>
            </a:rPr>
            <a:t>Exemplary Leadership</a:t>
          </a:r>
          <a:endParaRPr lang="en-US" sz="1100" b="1" i="0" cap="all" baseline="0" dirty="0">
            <a:latin typeface="Arial Narrow" panose="020B0606020202030204" pitchFamily="34" charset="0"/>
          </a:endParaRPr>
        </a:p>
      </dgm:t>
    </dgm:pt>
    <dgm:pt modelId="{35335856-3B18-499B-ABD6-709D28AB67D6}" type="parTrans" cxnId="{8CB148AC-1911-4366-BDD1-281B788FB21B}">
      <dgm:prSet/>
      <dgm:spPr/>
      <dgm:t>
        <a:bodyPr/>
        <a:lstStyle/>
        <a:p>
          <a:endParaRPr lang="en-US"/>
        </a:p>
      </dgm:t>
    </dgm:pt>
    <dgm:pt modelId="{1939A519-39C8-45E7-A0B9-03D6EA4856CE}" type="sibTrans" cxnId="{8CB148AC-1911-4366-BDD1-281B788FB21B}">
      <dgm:prSet/>
      <dgm:spPr/>
      <dgm:t>
        <a:bodyPr/>
        <a:lstStyle/>
        <a:p>
          <a:endParaRPr lang="en-US"/>
        </a:p>
      </dgm:t>
    </dgm:pt>
    <dgm:pt modelId="{371C744D-BB33-4C8B-BF7D-A778448A34DA}">
      <dgm:prSet custT="1"/>
      <dgm:spPr/>
      <dgm:t>
        <a:bodyPr/>
        <a:lstStyle/>
        <a:p>
          <a:r>
            <a:rPr lang="en-US" sz="1100" b="1" i="0" cap="all" baseline="0" smtClean="0">
              <a:latin typeface="Arial Narrow" panose="020B0606020202030204" pitchFamily="34" charset="0"/>
              <a:hlinkClick xmlns:r="http://schemas.openxmlformats.org/officeDocument/2006/relationships" r:id="rId12" action="ppaction://hlinksldjump"/>
            </a:rPr>
            <a:t>Book Awards </a:t>
          </a:r>
          <a:endParaRPr lang="en-US" sz="1100" b="1" i="0" cap="all" baseline="0" dirty="0">
            <a:latin typeface="Arial Narrow" panose="020B0606020202030204" pitchFamily="34" charset="0"/>
          </a:endParaRPr>
        </a:p>
      </dgm:t>
    </dgm:pt>
    <dgm:pt modelId="{81F6D5D8-8195-4D8F-9690-7741E757816D}" type="parTrans" cxnId="{3324BAF1-6221-4D9F-BFB1-FFDFF6180BC4}">
      <dgm:prSet/>
      <dgm:spPr/>
      <dgm:t>
        <a:bodyPr/>
        <a:lstStyle/>
        <a:p>
          <a:endParaRPr lang="en-US"/>
        </a:p>
      </dgm:t>
    </dgm:pt>
    <dgm:pt modelId="{A8DC0B2D-2DAD-4F57-B9D5-C26FC447F4F6}" type="sibTrans" cxnId="{3324BAF1-6221-4D9F-BFB1-FFDFF6180BC4}">
      <dgm:prSet/>
      <dgm:spPr/>
      <dgm:t>
        <a:bodyPr/>
        <a:lstStyle/>
        <a:p>
          <a:endParaRPr lang="en-US"/>
        </a:p>
      </dgm:t>
    </dgm:pt>
    <dgm:pt modelId="{FED49F8F-B56D-497B-B798-A2D4D359DC63}">
      <dgm:prSet custT="1"/>
      <dgm:spPr/>
      <dgm:t>
        <a:bodyPr/>
        <a:lstStyle/>
        <a:p>
          <a:r>
            <a:rPr lang="en-US" sz="1100" b="1" i="0" cap="all" baseline="0" dirty="0" smtClean="0">
              <a:latin typeface="Arial Narrow" panose="020B0606020202030204" pitchFamily="34" charset="0"/>
              <a:hlinkClick xmlns:r="http://schemas.openxmlformats.org/officeDocument/2006/relationships" r:id="rId13" action="ppaction://hlinksldjump"/>
            </a:rPr>
            <a:t>Young Industrial Scientist</a:t>
          </a:r>
          <a:endParaRPr lang="en-US" sz="1100" b="1" i="0" cap="all" baseline="0" dirty="0">
            <a:latin typeface="Arial Narrow" panose="020B0606020202030204" pitchFamily="34" charset="0"/>
          </a:endParaRPr>
        </a:p>
      </dgm:t>
    </dgm:pt>
    <dgm:pt modelId="{CF9E56CE-2E22-4A36-AC85-61F1FC55A6AB}" type="parTrans" cxnId="{26422624-A2EA-4CD7-A27A-7658E981C762}">
      <dgm:prSet/>
      <dgm:spPr/>
      <dgm:t>
        <a:bodyPr/>
        <a:lstStyle/>
        <a:p>
          <a:endParaRPr lang="en-US"/>
        </a:p>
      </dgm:t>
    </dgm:pt>
    <dgm:pt modelId="{A06A2459-F538-4293-B019-B7EAA77119E4}" type="sibTrans" cxnId="{26422624-A2EA-4CD7-A27A-7658E981C762}">
      <dgm:prSet/>
      <dgm:spPr/>
      <dgm:t>
        <a:bodyPr/>
        <a:lstStyle/>
        <a:p>
          <a:endParaRPr lang="en-US"/>
        </a:p>
      </dgm:t>
    </dgm:pt>
    <dgm:pt modelId="{24B54D3D-D299-4224-94D5-C6358174C9C6}" type="pres">
      <dgm:prSet presAssocID="{6428327C-A1C2-4BC0-909D-66EF54A36462}" presName="diagram" presStyleCnt="0">
        <dgm:presLayoutVars>
          <dgm:chPref val="1"/>
          <dgm:dir/>
          <dgm:animOne val="branch"/>
          <dgm:animLvl val="lvl"/>
          <dgm:resizeHandles/>
        </dgm:presLayoutVars>
      </dgm:prSet>
      <dgm:spPr/>
    </dgm:pt>
    <dgm:pt modelId="{FE50B0F4-39A7-4F10-8F4F-2110F01D24A1}" type="pres">
      <dgm:prSet presAssocID="{6823E1FB-D3D1-4302-85AE-2DBECA949445}" presName="root" presStyleCnt="0"/>
      <dgm:spPr/>
    </dgm:pt>
    <dgm:pt modelId="{74271C94-2B74-4C1A-9259-E172858944E3}" type="pres">
      <dgm:prSet presAssocID="{6823E1FB-D3D1-4302-85AE-2DBECA949445}" presName="rootComposite" presStyleCnt="0"/>
      <dgm:spPr/>
    </dgm:pt>
    <dgm:pt modelId="{54F991CF-3F21-4A38-B62B-4ECCABA944FF}" type="pres">
      <dgm:prSet presAssocID="{6823E1FB-D3D1-4302-85AE-2DBECA949445}" presName="rootText" presStyleLbl="node1" presStyleIdx="0" presStyleCnt="4" custScaleX="108990" custScaleY="144780" custLinFactNeighborX="1026" custLinFactNeighborY="-1026"/>
      <dgm:spPr/>
      <dgm:t>
        <a:bodyPr/>
        <a:lstStyle/>
        <a:p>
          <a:endParaRPr lang="en-US"/>
        </a:p>
      </dgm:t>
    </dgm:pt>
    <dgm:pt modelId="{5B6726AE-5FC2-405F-8F36-2F5AE9D59B90}" type="pres">
      <dgm:prSet presAssocID="{6823E1FB-D3D1-4302-85AE-2DBECA949445}" presName="rootConnector" presStyleLbl="node1" presStyleIdx="0" presStyleCnt="4"/>
      <dgm:spPr/>
      <dgm:t>
        <a:bodyPr/>
        <a:lstStyle/>
        <a:p>
          <a:endParaRPr lang="en-US"/>
        </a:p>
      </dgm:t>
    </dgm:pt>
    <dgm:pt modelId="{D379E70C-24B9-4F3B-A309-99E6D4DB6B3A}" type="pres">
      <dgm:prSet presAssocID="{6823E1FB-D3D1-4302-85AE-2DBECA949445}" presName="childShape" presStyleCnt="0"/>
      <dgm:spPr/>
    </dgm:pt>
    <dgm:pt modelId="{2082E1F9-820D-4E43-9804-0DE7F7A0C27B}" type="pres">
      <dgm:prSet presAssocID="{125D1AD4-1C9F-410A-AFA9-3517C79C8C39}" presName="Name13" presStyleLbl="parChTrans1D2" presStyleIdx="0" presStyleCnt="14"/>
      <dgm:spPr/>
      <dgm:t>
        <a:bodyPr/>
        <a:lstStyle/>
        <a:p>
          <a:endParaRPr lang="en-US"/>
        </a:p>
      </dgm:t>
    </dgm:pt>
    <dgm:pt modelId="{7F870B8A-6163-466C-9EB8-467A262827EC}" type="pres">
      <dgm:prSet presAssocID="{CDC6FC9D-2CE0-469E-AE37-8224F336D756}" presName="childText" presStyleLbl="bgAcc1" presStyleIdx="0" presStyleCnt="14">
        <dgm:presLayoutVars>
          <dgm:bulletEnabled val="1"/>
        </dgm:presLayoutVars>
      </dgm:prSet>
      <dgm:spPr/>
      <dgm:t>
        <a:bodyPr/>
        <a:lstStyle/>
        <a:p>
          <a:endParaRPr lang="en-US"/>
        </a:p>
      </dgm:t>
    </dgm:pt>
    <dgm:pt modelId="{4F30D7A5-B20E-47AD-A7A2-515611E684B5}" type="pres">
      <dgm:prSet presAssocID="{8697FA23-1314-4FD8-ABC6-CC27DD8E0C15}" presName="Name13" presStyleLbl="parChTrans1D2" presStyleIdx="1" presStyleCnt="14"/>
      <dgm:spPr/>
      <dgm:t>
        <a:bodyPr/>
        <a:lstStyle/>
        <a:p>
          <a:endParaRPr lang="en-US"/>
        </a:p>
      </dgm:t>
    </dgm:pt>
    <dgm:pt modelId="{1D9B0BAC-5856-4E1C-BFAD-9D6D6651D52B}" type="pres">
      <dgm:prSet presAssocID="{F6BBAEF1-E35F-43A2-84D2-FEF8F4395F66}" presName="childText" presStyleLbl="bgAcc1" presStyleIdx="1" presStyleCnt="14">
        <dgm:presLayoutVars>
          <dgm:bulletEnabled val="1"/>
        </dgm:presLayoutVars>
      </dgm:prSet>
      <dgm:spPr/>
      <dgm:t>
        <a:bodyPr/>
        <a:lstStyle/>
        <a:p>
          <a:endParaRPr lang="en-US"/>
        </a:p>
      </dgm:t>
    </dgm:pt>
    <dgm:pt modelId="{F42A7BA2-CCDE-4E24-97A6-1A8239A3DC30}" type="pres">
      <dgm:prSet presAssocID="{CF9E56CE-2E22-4A36-AC85-61F1FC55A6AB}" presName="Name13" presStyleLbl="parChTrans1D2" presStyleIdx="2" presStyleCnt="14"/>
      <dgm:spPr/>
      <dgm:t>
        <a:bodyPr/>
        <a:lstStyle/>
        <a:p>
          <a:endParaRPr lang="en-US"/>
        </a:p>
      </dgm:t>
    </dgm:pt>
    <dgm:pt modelId="{8F954259-B47D-43B2-8083-0AD9923A974D}" type="pres">
      <dgm:prSet presAssocID="{FED49F8F-B56D-497B-B798-A2D4D359DC63}" presName="childText" presStyleLbl="bgAcc1" presStyleIdx="2" presStyleCnt="14">
        <dgm:presLayoutVars>
          <dgm:bulletEnabled val="1"/>
        </dgm:presLayoutVars>
      </dgm:prSet>
      <dgm:spPr/>
      <dgm:t>
        <a:bodyPr/>
        <a:lstStyle/>
        <a:p>
          <a:endParaRPr lang="en-US"/>
        </a:p>
      </dgm:t>
    </dgm:pt>
    <dgm:pt modelId="{8D0B7DB1-D46E-4B78-8F46-B8544656FA7B}" type="pres">
      <dgm:prSet presAssocID="{88FA21E7-3DB8-4FBB-B728-44579602C9C0}" presName="Name13" presStyleLbl="parChTrans1D2" presStyleIdx="3" presStyleCnt="14"/>
      <dgm:spPr/>
      <dgm:t>
        <a:bodyPr/>
        <a:lstStyle/>
        <a:p>
          <a:endParaRPr lang="en-US"/>
        </a:p>
      </dgm:t>
    </dgm:pt>
    <dgm:pt modelId="{FF040A2F-F42E-4424-8AAB-1B8948789C8A}" type="pres">
      <dgm:prSet presAssocID="{7F7F9098-E4E7-4039-BE6E-E9833FDAAA60}" presName="childText" presStyleLbl="bgAcc1" presStyleIdx="3" presStyleCnt="14">
        <dgm:presLayoutVars>
          <dgm:bulletEnabled val="1"/>
        </dgm:presLayoutVars>
      </dgm:prSet>
      <dgm:spPr/>
      <dgm:t>
        <a:bodyPr/>
        <a:lstStyle/>
        <a:p>
          <a:endParaRPr lang="en-US"/>
        </a:p>
      </dgm:t>
    </dgm:pt>
    <dgm:pt modelId="{B979C44B-E709-4923-85BB-8EA6985B69E5}" type="pres">
      <dgm:prSet presAssocID="{330CB65D-40C7-4A64-87E9-810C3C354ABA}" presName="root" presStyleCnt="0"/>
      <dgm:spPr/>
    </dgm:pt>
    <dgm:pt modelId="{9B235068-F5E9-45AA-B812-6EC08AE9D16B}" type="pres">
      <dgm:prSet presAssocID="{330CB65D-40C7-4A64-87E9-810C3C354ABA}" presName="rootComposite" presStyleCnt="0"/>
      <dgm:spPr/>
    </dgm:pt>
    <dgm:pt modelId="{126A3C4E-D65F-4672-BAAA-08F3F903F81A}" type="pres">
      <dgm:prSet presAssocID="{330CB65D-40C7-4A64-87E9-810C3C354ABA}" presName="rootText" presStyleLbl="node1" presStyleIdx="1" presStyleCnt="4" custScaleX="109445" custScaleY="148611"/>
      <dgm:spPr/>
      <dgm:t>
        <a:bodyPr/>
        <a:lstStyle/>
        <a:p>
          <a:endParaRPr lang="en-US"/>
        </a:p>
      </dgm:t>
    </dgm:pt>
    <dgm:pt modelId="{39408167-19B2-477F-BD05-F9F76BE40F90}" type="pres">
      <dgm:prSet presAssocID="{330CB65D-40C7-4A64-87E9-810C3C354ABA}" presName="rootConnector" presStyleLbl="node1" presStyleIdx="1" presStyleCnt="4"/>
      <dgm:spPr/>
      <dgm:t>
        <a:bodyPr/>
        <a:lstStyle/>
        <a:p>
          <a:endParaRPr lang="en-US"/>
        </a:p>
      </dgm:t>
    </dgm:pt>
    <dgm:pt modelId="{ADAF5B6D-DD31-4EFE-83E2-462B82F54912}" type="pres">
      <dgm:prSet presAssocID="{330CB65D-40C7-4A64-87E9-810C3C354ABA}" presName="childShape" presStyleCnt="0"/>
      <dgm:spPr/>
    </dgm:pt>
    <dgm:pt modelId="{D13B88DD-0AED-4DE1-A6DB-11F00D5716E0}" type="pres">
      <dgm:prSet presAssocID="{11D64EE5-1B60-4F45-9888-CA39F2B556FA}" presName="Name13" presStyleLbl="parChTrans1D2" presStyleIdx="4" presStyleCnt="14"/>
      <dgm:spPr/>
      <dgm:t>
        <a:bodyPr/>
        <a:lstStyle/>
        <a:p>
          <a:endParaRPr lang="en-US"/>
        </a:p>
      </dgm:t>
    </dgm:pt>
    <dgm:pt modelId="{8D275B80-33E8-401D-AC74-2963C2114ADD}" type="pres">
      <dgm:prSet presAssocID="{9312B791-738B-4CE3-8E5B-9A521689D3CB}" presName="childText" presStyleLbl="bgAcc1" presStyleIdx="4" presStyleCnt="14">
        <dgm:presLayoutVars>
          <dgm:bulletEnabled val="1"/>
        </dgm:presLayoutVars>
      </dgm:prSet>
      <dgm:spPr/>
      <dgm:t>
        <a:bodyPr/>
        <a:lstStyle/>
        <a:p>
          <a:endParaRPr lang="en-US"/>
        </a:p>
      </dgm:t>
    </dgm:pt>
    <dgm:pt modelId="{95781B2D-8B20-4D5A-9102-67D9B5F0CD2A}" type="pres">
      <dgm:prSet presAssocID="{6BF20F50-A158-4296-B867-F1360378A5E7}" presName="Name13" presStyleLbl="parChTrans1D2" presStyleIdx="5" presStyleCnt="14"/>
      <dgm:spPr/>
      <dgm:t>
        <a:bodyPr/>
        <a:lstStyle/>
        <a:p>
          <a:endParaRPr lang="en-US"/>
        </a:p>
      </dgm:t>
    </dgm:pt>
    <dgm:pt modelId="{C4EBD83E-4AAD-427A-AD2C-AD9418A35BE0}" type="pres">
      <dgm:prSet presAssocID="{AAA34CA8-B581-4A4F-A14B-BB546AB784CC}" presName="childText" presStyleLbl="bgAcc1" presStyleIdx="5" presStyleCnt="14">
        <dgm:presLayoutVars>
          <dgm:bulletEnabled val="1"/>
        </dgm:presLayoutVars>
      </dgm:prSet>
      <dgm:spPr/>
      <dgm:t>
        <a:bodyPr/>
        <a:lstStyle/>
        <a:p>
          <a:endParaRPr lang="en-US"/>
        </a:p>
      </dgm:t>
    </dgm:pt>
    <dgm:pt modelId="{B544B790-6250-4118-A84C-5C04B0C99711}" type="pres">
      <dgm:prSet presAssocID="{98C50C6D-5959-461E-81F3-850060F12C15}" presName="Name13" presStyleLbl="parChTrans1D2" presStyleIdx="6" presStyleCnt="14"/>
      <dgm:spPr/>
      <dgm:t>
        <a:bodyPr/>
        <a:lstStyle/>
        <a:p>
          <a:endParaRPr lang="en-US"/>
        </a:p>
      </dgm:t>
    </dgm:pt>
    <dgm:pt modelId="{87424B32-505F-43D3-8668-8E1D8C219ADB}" type="pres">
      <dgm:prSet presAssocID="{2D1EEB8E-C02A-411A-A332-ADB38456BD97}" presName="childText" presStyleLbl="bgAcc1" presStyleIdx="6" presStyleCnt="14">
        <dgm:presLayoutVars>
          <dgm:bulletEnabled val="1"/>
        </dgm:presLayoutVars>
      </dgm:prSet>
      <dgm:spPr/>
      <dgm:t>
        <a:bodyPr/>
        <a:lstStyle/>
        <a:p>
          <a:endParaRPr lang="en-US"/>
        </a:p>
      </dgm:t>
    </dgm:pt>
    <dgm:pt modelId="{1DE04FBB-FA62-4727-A819-7A59E6756D52}" type="pres">
      <dgm:prSet presAssocID="{A4F288A1-3682-4B5E-9651-BA0E78FED15D}" presName="root" presStyleCnt="0"/>
      <dgm:spPr/>
    </dgm:pt>
    <dgm:pt modelId="{E2632FD0-6922-4982-B1A7-F24259EF0699}" type="pres">
      <dgm:prSet presAssocID="{A4F288A1-3682-4B5E-9651-BA0E78FED15D}" presName="rootComposite" presStyleCnt="0"/>
      <dgm:spPr/>
    </dgm:pt>
    <dgm:pt modelId="{2FA1E874-992D-44E7-B8E3-02FCF843D999}" type="pres">
      <dgm:prSet presAssocID="{A4F288A1-3682-4B5E-9651-BA0E78FED15D}" presName="rootText" presStyleLbl="node1" presStyleIdx="2" presStyleCnt="4" custScaleY="150015"/>
      <dgm:spPr/>
      <dgm:t>
        <a:bodyPr/>
        <a:lstStyle/>
        <a:p>
          <a:endParaRPr lang="en-US"/>
        </a:p>
      </dgm:t>
    </dgm:pt>
    <dgm:pt modelId="{A92F949D-49D5-4485-92F0-4F4A7FD551A0}" type="pres">
      <dgm:prSet presAssocID="{A4F288A1-3682-4B5E-9651-BA0E78FED15D}" presName="rootConnector" presStyleLbl="node1" presStyleIdx="2" presStyleCnt="4"/>
      <dgm:spPr/>
      <dgm:t>
        <a:bodyPr/>
        <a:lstStyle/>
        <a:p>
          <a:endParaRPr lang="en-US"/>
        </a:p>
      </dgm:t>
    </dgm:pt>
    <dgm:pt modelId="{5E0F7951-EE4C-4619-9512-FC1ACB952309}" type="pres">
      <dgm:prSet presAssocID="{A4F288A1-3682-4B5E-9651-BA0E78FED15D}" presName="childShape" presStyleCnt="0"/>
      <dgm:spPr/>
    </dgm:pt>
    <dgm:pt modelId="{D9E59980-329C-4BB3-8B6A-912E08BFC929}" type="pres">
      <dgm:prSet presAssocID="{ACBCDEE3-C83E-43D2-A755-840F01E6901B}" presName="Name13" presStyleLbl="parChTrans1D2" presStyleIdx="7" presStyleCnt="14"/>
      <dgm:spPr/>
      <dgm:t>
        <a:bodyPr/>
        <a:lstStyle/>
        <a:p>
          <a:endParaRPr lang="en-US"/>
        </a:p>
      </dgm:t>
    </dgm:pt>
    <dgm:pt modelId="{3A4747ED-2B88-4001-9F85-89C719375A48}" type="pres">
      <dgm:prSet presAssocID="{886B56F1-23F0-412B-B58F-CA49CA882E03}" presName="childText" presStyleLbl="bgAcc1" presStyleIdx="7" presStyleCnt="14">
        <dgm:presLayoutVars>
          <dgm:bulletEnabled val="1"/>
        </dgm:presLayoutVars>
      </dgm:prSet>
      <dgm:spPr/>
      <dgm:t>
        <a:bodyPr/>
        <a:lstStyle/>
        <a:p>
          <a:endParaRPr lang="en-US"/>
        </a:p>
      </dgm:t>
    </dgm:pt>
    <dgm:pt modelId="{7EF851D0-8834-4C94-8A29-0CE6FBBE5DD7}" type="pres">
      <dgm:prSet presAssocID="{35335856-3B18-499B-ABD6-709D28AB67D6}" presName="Name13" presStyleLbl="parChTrans1D2" presStyleIdx="8" presStyleCnt="14"/>
      <dgm:spPr/>
      <dgm:t>
        <a:bodyPr/>
        <a:lstStyle/>
        <a:p>
          <a:endParaRPr lang="en-US"/>
        </a:p>
      </dgm:t>
    </dgm:pt>
    <dgm:pt modelId="{364B788F-EEA5-4807-BD92-8D1BBCD4E754}" type="pres">
      <dgm:prSet presAssocID="{28DB49DC-FBF2-4BD3-BC61-B277504A21E2}" presName="childText" presStyleLbl="bgAcc1" presStyleIdx="8" presStyleCnt="14">
        <dgm:presLayoutVars>
          <dgm:bulletEnabled val="1"/>
        </dgm:presLayoutVars>
      </dgm:prSet>
      <dgm:spPr/>
      <dgm:t>
        <a:bodyPr/>
        <a:lstStyle/>
        <a:p>
          <a:endParaRPr lang="en-US"/>
        </a:p>
      </dgm:t>
    </dgm:pt>
    <dgm:pt modelId="{6471A96E-D8F0-436B-A74D-F5C440C59BA9}" type="pres">
      <dgm:prSet presAssocID="{81F6D5D8-8195-4D8F-9690-7741E757816D}" presName="Name13" presStyleLbl="parChTrans1D2" presStyleIdx="9" presStyleCnt="14"/>
      <dgm:spPr/>
      <dgm:t>
        <a:bodyPr/>
        <a:lstStyle/>
        <a:p>
          <a:endParaRPr lang="en-US"/>
        </a:p>
      </dgm:t>
    </dgm:pt>
    <dgm:pt modelId="{7B901067-6847-485D-8E89-9F9F23DE7763}" type="pres">
      <dgm:prSet presAssocID="{371C744D-BB33-4C8B-BF7D-A778448A34DA}" presName="childText" presStyleLbl="bgAcc1" presStyleIdx="9" presStyleCnt="14">
        <dgm:presLayoutVars>
          <dgm:bulletEnabled val="1"/>
        </dgm:presLayoutVars>
      </dgm:prSet>
      <dgm:spPr/>
      <dgm:t>
        <a:bodyPr/>
        <a:lstStyle/>
        <a:p>
          <a:endParaRPr lang="en-US"/>
        </a:p>
      </dgm:t>
    </dgm:pt>
    <dgm:pt modelId="{EBF63600-623F-43A4-9137-3B44B6C18008}" type="pres">
      <dgm:prSet presAssocID="{EE0F1837-51BA-49B6-8AE2-4435CD55F9E5}" presName="root" presStyleCnt="0"/>
      <dgm:spPr/>
    </dgm:pt>
    <dgm:pt modelId="{C68E58AE-C262-4B8F-BA49-3AC45763DB46}" type="pres">
      <dgm:prSet presAssocID="{EE0F1837-51BA-49B6-8AE2-4435CD55F9E5}" presName="rootComposite" presStyleCnt="0"/>
      <dgm:spPr/>
    </dgm:pt>
    <dgm:pt modelId="{CB3A6771-14D6-4912-9A66-D4A782D9C4D8}" type="pres">
      <dgm:prSet presAssocID="{EE0F1837-51BA-49B6-8AE2-4435CD55F9E5}" presName="rootText" presStyleLbl="node1" presStyleIdx="3" presStyleCnt="4" custScaleY="150015"/>
      <dgm:spPr/>
      <dgm:t>
        <a:bodyPr/>
        <a:lstStyle/>
        <a:p>
          <a:endParaRPr lang="en-US"/>
        </a:p>
      </dgm:t>
    </dgm:pt>
    <dgm:pt modelId="{893CA8A1-148C-46A7-BF37-A22AF2F80B0F}" type="pres">
      <dgm:prSet presAssocID="{EE0F1837-51BA-49B6-8AE2-4435CD55F9E5}" presName="rootConnector" presStyleLbl="node1" presStyleIdx="3" presStyleCnt="4"/>
      <dgm:spPr/>
      <dgm:t>
        <a:bodyPr/>
        <a:lstStyle/>
        <a:p>
          <a:endParaRPr lang="en-US"/>
        </a:p>
      </dgm:t>
    </dgm:pt>
    <dgm:pt modelId="{303D1F96-8782-418E-9883-09211AB60B0D}" type="pres">
      <dgm:prSet presAssocID="{EE0F1837-51BA-49B6-8AE2-4435CD55F9E5}" presName="childShape" presStyleCnt="0"/>
      <dgm:spPr/>
    </dgm:pt>
    <dgm:pt modelId="{06198F5B-E8AD-4966-812B-0D1C1BA7CD6D}" type="pres">
      <dgm:prSet presAssocID="{7B63CE9E-89D9-497C-9853-7EC3B838E502}" presName="Name13" presStyleLbl="parChTrans1D2" presStyleIdx="10" presStyleCnt="14"/>
      <dgm:spPr/>
      <dgm:t>
        <a:bodyPr/>
        <a:lstStyle/>
        <a:p>
          <a:endParaRPr lang="en-US"/>
        </a:p>
      </dgm:t>
    </dgm:pt>
    <dgm:pt modelId="{7BC41BB5-8D38-41F1-8790-FC9DF1AEB7F3}" type="pres">
      <dgm:prSet presAssocID="{6784DC35-8B4B-4494-BB28-7D984B3FE0B8}" presName="childText" presStyleLbl="bgAcc1" presStyleIdx="10" presStyleCnt="14">
        <dgm:presLayoutVars>
          <dgm:bulletEnabled val="1"/>
        </dgm:presLayoutVars>
      </dgm:prSet>
      <dgm:spPr/>
      <dgm:t>
        <a:bodyPr/>
        <a:lstStyle/>
        <a:p>
          <a:endParaRPr lang="en-US"/>
        </a:p>
      </dgm:t>
    </dgm:pt>
    <dgm:pt modelId="{E91A6470-3F56-44C6-AB8B-16F5307EDA11}" type="pres">
      <dgm:prSet presAssocID="{95E50843-8993-48C3-924E-635642DE0D6C}" presName="Name13" presStyleLbl="parChTrans1D2" presStyleIdx="11" presStyleCnt="14"/>
      <dgm:spPr/>
      <dgm:t>
        <a:bodyPr/>
        <a:lstStyle/>
        <a:p>
          <a:endParaRPr lang="en-US"/>
        </a:p>
      </dgm:t>
    </dgm:pt>
    <dgm:pt modelId="{44E9FBF1-1C6C-41F2-8998-22144E6445AE}" type="pres">
      <dgm:prSet presAssocID="{0223BACB-79EC-4DBA-AC70-5EA17C3A1A4E}" presName="childText" presStyleLbl="bgAcc1" presStyleIdx="11" presStyleCnt="14">
        <dgm:presLayoutVars>
          <dgm:bulletEnabled val="1"/>
        </dgm:presLayoutVars>
      </dgm:prSet>
      <dgm:spPr/>
      <dgm:t>
        <a:bodyPr/>
        <a:lstStyle/>
        <a:p>
          <a:endParaRPr lang="en-US"/>
        </a:p>
      </dgm:t>
    </dgm:pt>
    <dgm:pt modelId="{6B485027-3514-4599-A081-4C85D71AD3CE}" type="pres">
      <dgm:prSet presAssocID="{594415C2-EA8C-4127-B810-F43E87AF028C}" presName="Name13" presStyleLbl="parChTrans1D2" presStyleIdx="12" presStyleCnt="14"/>
      <dgm:spPr/>
      <dgm:t>
        <a:bodyPr/>
        <a:lstStyle/>
        <a:p>
          <a:endParaRPr lang="en-US"/>
        </a:p>
      </dgm:t>
    </dgm:pt>
    <dgm:pt modelId="{680D6F5D-18E4-440D-B59B-0A6E8CFC6F79}" type="pres">
      <dgm:prSet presAssocID="{28142EE6-9A42-4EC0-880B-1275137DA40F}" presName="childText" presStyleLbl="bgAcc1" presStyleIdx="12" presStyleCnt="14">
        <dgm:presLayoutVars>
          <dgm:bulletEnabled val="1"/>
        </dgm:presLayoutVars>
      </dgm:prSet>
      <dgm:spPr/>
      <dgm:t>
        <a:bodyPr/>
        <a:lstStyle/>
        <a:p>
          <a:endParaRPr lang="en-US"/>
        </a:p>
      </dgm:t>
    </dgm:pt>
    <dgm:pt modelId="{362294A3-9A65-4F15-ABB5-76260A4A043D}" type="pres">
      <dgm:prSet presAssocID="{586919AB-3162-403E-8CFD-6064F784CE4B}" presName="Name13" presStyleLbl="parChTrans1D2" presStyleIdx="13" presStyleCnt="14"/>
      <dgm:spPr/>
      <dgm:t>
        <a:bodyPr/>
        <a:lstStyle/>
        <a:p>
          <a:endParaRPr lang="en-US"/>
        </a:p>
      </dgm:t>
    </dgm:pt>
    <dgm:pt modelId="{5AA8C67D-8CED-4D1F-9D95-9263C401A2E5}" type="pres">
      <dgm:prSet presAssocID="{9BC430D4-A727-4FAD-9043-7F741022939B}" presName="childText" presStyleLbl="bgAcc1" presStyleIdx="13" presStyleCnt="14">
        <dgm:presLayoutVars>
          <dgm:bulletEnabled val="1"/>
        </dgm:presLayoutVars>
      </dgm:prSet>
      <dgm:spPr/>
      <dgm:t>
        <a:bodyPr/>
        <a:lstStyle/>
        <a:p>
          <a:endParaRPr lang="en-US"/>
        </a:p>
      </dgm:t>
    </dgm:pt>
  </dgm:ptLst>
  <dgm:cxnLst>
    <dgm:cxn modelId="{2F8A95BA-BBA6-458D-8690-C7B08F244154}" srcId="{6428327C-A1C2-4BC0-909D-66EF54A36462}" destId="{6823E1FB-D3D1-4302-85AE-2DBECA949445}" srcOrd="0" destOrd="0" parTransId="{834D0252-ABE1-4304-9A50-2BD6CFB64C8D}" sibTransId="{6565E91D-BCBC-472E-90CA-C21420D4A077}"/>
    <dgm:cxn modelId="{C152D837-CE4A-45D2-85ED-65F188C1185F}" srcId="{330CB65D-40C7-4A64-87E9-810C3C354ABA}" destId="{9312B791-738B-4CE3-8E5B-9A521689D3CB}" srcOrd="0" destOrd="0" parTransId="{11D64EE5-1B60-4F45-9888-CA39F2B556FA}" sibTransId="{E77D64D8-1759-4E8C-A685-1690BD8EE5D3}"/>
    <dgm:cxn modelId="{268AB971-0084-49DC-B41A-607D59B05A54}" srcId="{330CB65D-40C7-4A64-87E9-810C3C354ABA}" destId="{2D1EEB8E-C02A-411A-A332-ADB38456BD97}" srcOrd="2" destOrd="0" parTransId="{98C50C6D-5959-461E-81F3-850060F12C15}" sibTransId="{58CF2750-0D24-4F8A-A683-9CB07130435F}"/>
    <dgm:cxn modelId="{78AE5F7C-990A-4CE3-AD07-D40020BFFC66}" type="presOf" srcId="{6823E1FB-D3D1-4302-85AE-2DBECA949445}" destId="{5B6726AE-5FC2-405F-8F36-2F5AE9D59B90}" srcOrd="1" destOrd="0" presId="urn:microsoft.com/office/officeart/2005/8/layout/hierarchy3"/>
    <dgm:cxn modelId="{BC178DC1-6DFC-459D-B335-F217E1119220}" type="presOf" srcId="{594415C2-EA8C-4127-B810-F43E87AF028C}" destId="{6B485027-3514-4599-A081-4C85D71AD3CE}" srcOrd="0" destOrd="0" presId="urn:microsoft.com/office/officeart/2005/8/layout/hierarchy3"/>
    <dgm:cxn modelId="{4F28A629-99F0-449B-8093-10B699239C62}" type="presOf" srcId="{CF9E56CE-2E22-4A36-AC85-61F1FC55A6AB}" destId="{F42A7BA2-CCDE-4E24-97A6-1A8239A3DC30}" srcOrd="0" destOrd="0" presId="urn:microsoft.com/office/officeart/2005/8/layout/hierarchy3"/>
    <dgm:cxn modelId="{C5951391-2AA7-43E7-9E94-E78EC9824EAB}" type="presOf" srcId="{7B63CE9E-89D9-497C-9853-7EC3B838E502}" destId="{06198F5B-E8AD-4966-812B-0D1C1BA7CD6D}" srcOrd="0" destOrd="0" presId="urn:microsoft.com/office/officeart/2005/8/layout/hierarchy3"/>
    <dgm:cxn modelId="{37961DE0-0BA6-477A-AA49-4DC77556E3B4}" type="presOf" srcId="{CDC6FC9D-2CE0-469E-AE37-8224F336D756}" destId="{7F870B8A-6163-466C-9EB8-467A262827EC}" srcOrd="0" destOrd="0" presId="urn:microsoft.com/office/officeart/2005/8/layout/hierarchy3"/>
    <dgm:cxn modelId="{C8816F0D-0764-4664-A29C-C698089D8AEA}" srcId="{6823E1FB-D3D1-4302-85AE-2DBECA949445}" destId="{7F7F9098-E4E7-4039-BE6E-E9833FDAAA60}" srcOrd="3" destOrd="0" parTransId="{88FA21E7-3DB8-4FBB-B728-44579602C9C0}" sibTransId="{AF18726B-D55A-49C6-820F-C3F444ABEE3C}"/>
    <dgm:cxn modelId="{CC81A2A2-B537-46F8-9B86-AE1E6E41CCF8}" type="presOf" srcId="{AAA34CA8-B581-4A4F-A14B-BB546AB784CC}" destId="{C4EBD83E-4AAD-427A-AD2C-AD9418A35BE0}" srcOrd="0" destOrd="0" presId="urn:microsoft.com/office/officeart/2005/8/layout/hierarchy3"/>
    <dgm:cxn modelId="{E2A9B0B8-E0C4-41BB-9D16-7A5EDAA1DEA6}" srcId="{6428327C-A1C2-4BC0-909D-66EF54A36462}" destId="{A4F288A1-3682-4B5E-9651-BA0E78FED15D}" srcOrd="2" destOrd="0" parTransId="{3C011487-2DAC-4C21-832E-FE732B6AA26C}" sibTransId="{41169A3E-A262-4738-9386-E5C63CBD77AC}"/>
    <dgm:cxn modelId="{C601AAEF-13B7-4750-9331-CA9BE675839F}" type="presOf" srcId="{95E50843-8993-48C3-924E-635642DE0D6C}" destId="{E91A6470-3F56-44C6-AB8B-16F5307EDA11}" srcOrd="0" destOrd="0" presId="urn:microsoft.com/office/officeart/2005/8/layout/hierarchy3"/>
    <dgm:cxn modelId="{01907681-E727-4716-A7D5-A1E8B5A8443D}" type="presOf" srcId="{A4F288A1-3682-4B5E-9651-BA0E78FED15D}" destId="{A92F949D-49D5-4485-92F0-4F4A7FD551A0}" srcOrd="1" destOrd="0" presId="urn:microsoft.com/office/officeart/2005/8/layout/hierarchy3"/>
    <dgm:cxn modelId="{424DBD01-9145-4D3B-A2AF-86260576C4FD}" srcId="{EE0F1837-51BA-49B6-8AE2-4435CD55F9E5}" destId="{0223BACB-79EC-4DBA-AC70-5EA17C3A1A4E}" srcOrd="1" destOrd="0" parTransId="{95E50843-8993-48C3-924E-635642DE0D6C}" sibTransId="{E4C81949-D289-4DCC-BAFA-1DEFC3459846}"/>
    <dgm:cxn modelId="{8CB148AC-1911-4366-BDD1-281B788FB21B}" srcId="{A4F288A1-3682-4B5E-9651-BA0E78FED15D}" destId="{28DB49DC-FBF2-4BD3-BC61-B277504A21E2}" srcOrd="1" destOrd="0" parTransId="{35335856-3B18-499B-ABD6-709D28AB67D6}" sibTransId="{1939A519-39C8-45E7-A0B9-03D6EA4856CE}"/>
    <dgm:cxn modelId="{5FC78179-6198-44F3-BA9C-3FD17412993D}" type="presOf" srcId="{EE0F1837-51BA-49B6-8AE2-4435CD55F9E5}" destId="{CB3A6771-14D6-4912-9A66-D4A782D9C4D8}" srcOrd="0" destOrd="0" presId="urn:microsoft.com/office/officeart/2005/8/layout/hierarchy3"/>
    <dgm:cxn modelId="{DF3176D7-11C7-4E9D-8975-E30F613A8B66}" type="presOf" srcId="{886B56F1-23F0-412B-B58F-CA49CA882E03}" destId="{3A4747ED-2B88-4001-9F85-89C719375A48}" srcOrd="0" destOrd="0" presId="urn:microsoft.com/office/officeart/2005/8/layout/hierarchy3"/>
    <dgm:cxn modelId="{211FCAE4-84E8-4B56-AE50-096633361F79}" type="presOf" srcId="{9BC430D4-A727-4FAD-9043-7F741022939B}" destId="{5AA8C67D-8CED-4D1F-9D95-9263C401A2E5}" srcOrd="0" destOrd="0" presId="urn:microsoft.com/office/officeart/2005/8/layout/hierarchy3"/>
    <dgm:cxn modelId="{F4BB8AE7-1841-44FC-B42F-8D4DE44596B1}" type="presOf" srcId="{6784DC35-8B4B-4494-BB28-7D984B3FE0B8}" destId="{7BC41BB5-8D38-41F1-8790-FC9DF1AEB7F3}" srcOrd="0" destOrd="0" presId="urn:microsoft.com/office/officeart/2005/8/layout/hierarchy3"/>
    <dgm:cxn modelId="{3324BAF1-6221-4D9F-BFB1-FFDFF6180BC4}" srcId="{A4F288A1-3682-4B5E-9651-BA0E78FED15D}" destId="{371C744D-BB33-4C8B-BF7D-A778448A34DA}" srcOrd="2" destOrd="0" parTransId="{81F6D5D8-8195-4D8F-9690-7741E757816D}" sibTransId="{A8DC0B2D-2DAD-4F57-B9D5-C26FC447F4F6}"/>
    <dgm:cxn modelId="{7D0787EA-FBBB-4F89-8F85-CBA95EB5540C}" type="presOf" srcId="{0223BACB-79EC-4DBA-AC70-5EA17C3A1A4E}" destId="{44E9FBF1-1C6C-41F2-8998-22144E6445AE}" srcOrd="0" destOrd="0" presId="urn:microsoft.com/office/officeart/2005/8/layout/hierarchy3"/>
    <dgm:cxn modelId="{26422624-A2EA-4CD7-A27A-7658E981C762}" srcId="{6823E1FB-D3D1-4302-85AE-2DBECA949445}" destId="{FED49F8F-B56D-497B-B798-A2D4D359DC63}" srcOrd="2" destOrd="0" parTransId="{CF9E56CE-2E22-4A36-AC85-61F1FC55A6AB}" sibTransId="{A06A2459-F538-4293-B019-B7EAA77119E4}"/>
    <dgm:cxn modelId="{CB608D72-FEF3-40B9-8F8E-49F6EFA11A89}" type="presOf" srcId="{11D64EE5-1B60-4F45-9888-CA39F2B556FA}" destId="{D13B88DD-0AED-4DE1-A6DB-11F00D5716E0}" srcOrd="0" destOrd="0" presId="urn:microsoft.com/office/officeart/2005/8/layout/hierarchy3"/>
    <dgm:cxn modelId="{5A4FFACD-EA7A-4A05-B6EE-6FD422409DD8}" srcId="{6823E1FB-D3D1-4302-85AE-2DBECA949445}" destId="{F6BBAEF1-E35F-43A2-84D2-FEF8F4395F66}" srcOrd="1" destOrd="0" parTransId="{8697FA23-1314-4FD8-ABC6-CC27DD8E0C15}" sibTransId="{4FAD2E79-2CB3-4638-B89B-DF8247BC66FF}"/>
    <dgm:cxn modelId="{F5AB4FE3-4890-423D-B501-F558F726EE6F}" type="presOf" srcId="{125D1AD4-1C9F-410A-AFA9-3517C79C8C39}" destId="{2082E1F9-820D-4E43-9804-0DE7F7A0C27B}" srcOrd="0" destOrd="0" presId="urn:microsoft.com/office/officeart/2005/8/layout/hierarchy3"/>
    <dgm:cxn modelId="{91BE39F8-23C5-4778-B280-FDBDAC111CEA}" type="presOf" srcId="{6823E1FB-D3D1-4302-85AE-2DBECA949445}" destId="{54F991CF-3F21-4A38-B62B-4ECCABA944FF}" srcOrd="0" destOrd="0" presId="urn:microsoft.com/office/officeart/2005/8/layout/hierarchy3"/>
    <dgm:cxn modelId="{86E41255-2CB9-48FA-95E5-D46698754413}" type="presOf" srcId="{2D1EEB8E-C02A-411A-A332-ADB38456BD97}" destId="{87424B32-505F-43D3-8668-8E1D8C219ADB}" srcOrd="0" destOrd="0" presId="urn:microsoft.com/office/officeart/2005/8/layout/hierarchy3"/>
    <dgm:cxn modelId="{45399190-6E12-467F-B604-989504CAD565}" type="presOf" srcId="{586919AB-3162-403E-8CFD-6064F784CE4B}" destId="{362294A3-9A65-4F15-ABB5-76260A4A043D}" srcOrd="0" destOrd="0" presId="urn:microsoft.com/office/officeart/2005/8/layout/hierarchy3"/>
    <dgm:cxn modelId="{44EB30DC-F42C-4BCF-93EF-EC236CBB753F}" srcId="{A4F288A1-3682-4B5E-9651-BA0E78FED15D}" destId="{886B56F1-23F0-412B-B58F-CA49CA882E03}" srcOrd="0" destOrd="0" parTransId="{ACBCDEE3-C83E-43D2-A755-840F01E6901B}" sibTransId="{15548190-D4A8-4A2E-A0FA-F20C4BC77EA8}"/>
    <dgm:cxn modelId="{9371748C-B0BF-4AEB-BE6B-983F81F1BB0C}" type="presOf" srcId="{7F7F9098-E4E7-4039-BE6E-E9833FDAAA60}" destId="{FF040A2F-F42E-4424-8AAB-1B8948789C8A}" srcOrd="0" destOrd="0" presId="urn:microsoft.com/office/officeart/2005/8/layout/hierarchy3"/>
    <dgm:cxn modelId="{0A313776-C89A-469F-9FDC-533BF229FB60}" srcId="{330CB65D-40C7-4A64-87E9-810C3C354ABA}" destId="{AAA34CA8-B581-4A4F-A14B-BB546AB784CC}" srcOrd="1" destOrd="0" parTransId="{6BF20F50-A158-4296-B867-F1360378A5E7}" sibTransId="{FA158D04-437F-4D86-B82D-5C15580A5840}"/>
    <dgm:cxn modelId="{294BD2EA-13D7-48B4-BD65-A084CF7877E2}" type="presOf" srcId="{EE0F1837-51BA-49B6-8AE2-4435CD55F9E5}" destId="{893CA8A1-148C-46A7-BF37-A22AF2F80B0F}" srcOrd="1" destOrd="0" presId="urn:microsoft.com/office/officeart/2005/8/layout/hierarchy3"/>
    <dgm:cxn modelId="{8424FCCA-E774-48C8-9580-48A8F2DF90FC}" srcId="{EE0F1837-51BA-49B6-8AE2-4435CD55F9E5}" destId="{9BC430D4-A727-4FAD-9043-7F741022939B}" srcOrd="3" destOrd="0" parTransId="{586919AB-3162-403E-8CFD-6064F784CE4B}" sibTransId="{C35DD2AF-6C76-4A0B-BA76-057B96E7C7F9}"/>
    <dgm:cxn modelId="{234CD99E-3EAA-41EC-824F-207D55F1ACA1}" type="presOf" srcId="{FED49F8F-B56D-497B-B798-A2D4D359DC63}" destId="{8F954259-B47D-43B2-8083-0AD9923A974D}" srcOrd="0" destOrd="0" presId="urn:microsoft.com/office/officeart/2005/8/layout/hierarchy3"/>
    <dgm:cxn modelId="{B4DCB002-F21D-4936-8C4B-97604DD30F2B}" type="presOf" srcId="{81F6D5D8-8195-4D8F-9690-7741E757816D}" destId="{6471A96E-D8F0-436B-A74D-F5C440C59BA9}" srcOrd="0" destOrd="0" presId="urn:microsoft.com/office/officeart/2005/8/layout/hierarchy3"/>
    <dgm:cxn modelId="{C4FF6416-2AAA-47CC-9AD5-FA0A7B214FA3}" type="presOf" srcId="{28142EE6-9A42-4EC0-880B-1275137DA40F}" destId="{680D6F5D-18E4-440D-B59B-0A6E8CFC6F79}" srcOrd="0" destOrd="0" presId="urn:microsoft.com/office/officeart/2005/8/layout/hierarchy3"/>
    <dgm:cxn modelId="{2BCD0ED2-0B25-444C-A316-37DDFB969041}" srcId="{6428327C-A1C2-4BC0-909D-66EF54A36462}" destId="{330CB65D-40C7-4A64-87E9-810C3C354ABA}" srcOrd="1" destOrd="0" parTransId="{E82FBC5E-1730-427A-83BD-FFAE6E190BAB}" sibTransId="{DF661B21-8038-46B9-B413-1E1F14A3CE7E}"/>
    <dgm:cxn modelId="{A10816CA-1A87-472F-B742-4EA09B2CAC20}" type="presOf" srcId="{8697FA23-1314-4FD8-ABC6-CC27DD8E0C15}" destId="{4F30D7A5-B20E-47AD-A7A2-515611E684B5}" srcOrd="0" destOrd="0" presId="urn:microsoft.com/office/officeart/2005/8/layout/hierarchy3"/>
    <dgm:cxn modelId="{28E16C94-F1D6-4EAF-BF3A-D674112C8155}" type="presOf" srcId="{6BF20F50-A158-4296-B867-F1360378A5E7}" destId="{95781B2D-8B20-4D5A-9102-67D9B5F0CD2A}" srcOrd="0" destOrd="0" presId="urn:microsoft.com/office/officeart/2005/8/layout/hierarchy3"/>
    <dgm:cxn modelId="{2E037112-5ECA-46A2-8352-9825F175D23A}" type="presOf" srcId="{88FA21E7-3DB8-4FBB-B728-44579602C9C0}" destId="{8D0B7DB1-D46E-4B78-8F46-B8544656FA7B}" srcOrd="0" destOrd="0" presId="urn:microsoft.com/office/officeart/2005/8/layout/hierarchy3"/>
    <dgm:cxn modelId="{451E7FA3-02CC-4C21-AB8C-EBEEFA78EA27}" srcId="{6428327C-A1C2-4BC0-909D-66EF54A36462}" destId="{EE0F1837-51BA-49B6-8AE2-4435CD55F9E5}" srcOrd="3" destOrd="0" parTransId="{B0723022-2B3D-400D-AA05-DD61DF1B5F48}" sibTransId="{9129B2E0-59FC-4AA1-91CC-8B74D3044144}"/>
    <dgm:cxn modelId="{A406A3BD-5777-4341-939F-C85C6C32A218}" srcId="{6823E1FB-D3D1-4302-85AE-2DBECA949445}" destId="{CDC6FC9D-2CE0-469E-AE37-8224F336D756}" srcOrd="0" destOrd="0" parTransId="{125D1AD4-1C9F-410A-AFA9-3517C79C8C39}" sibTransId="{864B91DB-4F37-4772-8F4F-41659FDE8B8B}"/>
    <dgm:cxn modelId="{47BE7DEE-8A19-4259-895A-539A203A9020}" type="presOf" srcId="{35335856-3B18-499B-ABD6-709D28AB67D6}" destId="{7EF851D0-8834-4C94-8A29-0CE6FBBE5DD7}" srcOrd="0" destOrd="0" presId="urn:microsoft.com/office/officeart/2005/8/layout/hierarchy3"/>
    <dgm:cxn modelId="{0E0FB6E9-E353-4F90-A211-EBE980A389EF}" type="presOf" srcId="{98C50C6D-5959-461E-81F3-850060F12C15}" destId="{B544B790-6250-4118-A84C-5C04B0C99711}" srcOrd="0" destOrd="0" presId="urn:microsoft.com/office/officeart/2005/8/layout/hierarchy3"/>
    <dgm:cxn modelId="{9F9F175A-6E0A-4D50-823F-AE72331A8C6F}" srcId="{EE0F1837-51BA-49B6-8AE2-4435CD55F9E5}" destId="{6784DC35-8B4B-4494-BB28-7D984B3FE0B8}" srcOrd="0" destOrd="0" parTransId="{7B63CE9E-89D9-497C-9853-7EC3B838E502}" sibTransId="{8B90301C-879B-4246-AF7D-D11493454E8F}"/>
    <dgm:cxn modelId="{1FA763FB-82C3-490C-865D-4F0AEA9D44B6}" type="presOf" srcId="{ACBCDEE3-C83E-43D2-A755-840F01E6901B}" destId="{D9E59980-329C-4BB3-8B6A-912E08BFC929}" srcOrd="0" destOrd="0" presId="urn:microsoft.com/office/officeart/2005/8/layout/hierarchy3"/>
    <dgm:cxn modelId="{C929737C-5DE2-44A8-9865-9503CC0DEA83}" type="presOf" srcId="{330CB65D-40C7-4A64-87E9-810C3C354ABA}" destId="{39408167-19B2-477F-BD05-F9F76BE40F90}" srcOrd="1" destOrd="0" presId="urn:microsoft.com/office/officeart/2005/8/layout/hierarchy3"/>
    <dgm:cxn modelId="{D2CF727C-BBE3-479E-831C-3EDC6A36CE6A}" srcId="{EE0F1837-51BA-49B6-8AE2-4435CD55F9E5}" destId="{28142EE6-9A42-4EC0-880B-1275137DA40F}" srcOrd="2" destOrd="0" parTransId="{594415C2-EA8C-4127-B810-F43E87AF028C}" sibTransId="{82B36936-3B0E-476C-8874-17AB072A8AB8}"/>
    <dgm:cxn modelId="{911CCD30-D7B3-467E-8A7F-767899B58879}" type="presOf" srcId="{330CB65D-40C7-4A64-87E9-810C3C354ABA}" destId="{126A3C4E-D65F-4672-BAAA-08F3F903F81A}" srcOrd="0" destOrd="0" presId="urn:microsoft.com/office/officeart/2005/8/layout/hierarchy3"/>
    <dgm:cxn modelId="{55425BE7-E0CD-4889-9BFF-E8BAB61A8F7C}" type="presOf" srcId="{371C744D-BB33-4C8B-BF7D-A778448A34DA}" destId="{7B901067-6847-485D-8E89-9F9F23DE7763}" srcOrd="0" destOrd="0" presId="urn:microsoft.com/office/officeart/2005/8/layout/hierarchy3"/>
    <dgm:cxn modelId="{47E473B6-9DF0-45BB-A5F8-E59F7B4CDE19}" type="presOf" srcId="{A4F288A1-3682-4B5E-9651-BA0E78FED15D}" destId="{2FA1E874-992D-44E7-B8E3-02FCF843D999}" srcOrd="0" destOrd="0" presId="urn:microsoft.com/office/officeart/2005/8/layout/hierarchy3"/>
    <dgm:cxn modelId="{BD644B5E-B861-4E77-B61B-D038D4E15009}" type="presOf" srcId="{F6BBAEF1-E35F-43A2-84D2-FEF8F4395F66}" destId="{1D9B0BAC-5856-4E1C-BFAD-9D6D6651D52B}" srcOrd="0" destOrd="0" presId="urn:microsoft.com/office/officeart/2005/8/layout/hierarchy3"/>
    <dgm:cxn modelId="{1F92458D-BF65-432C-A80F-FA0901EAF0E1}" type="presOf" srcId="{6428327C-A1C2-4BC0-909D-66EF54A36462}" destId="{24B54D3D-D299-4224-94D5-C6358174C9C6}" srcOrd="0" destOrd="0" presId="urn:microsoft.com/office/officeart/2005/8/layout/hierarchy3"/>
    <dgm:cxn modelId="{B66369E8-DABA-4EC2-9847-492416C63F06}" type="presOf" srcId="{9312B791-738B-4CE3-8E5B-9A521689D3CB}" destId="{8D275B80-33E8-401D-AC74-2963C2114ADD}" srcOrd="0" destOrd="0" presId="urn:microsoft.com/office/officeart/2005/8/layout/hierarchy3"/>
    <dgm:cxn modelId="{92DC0131-5868-40DE-BC84-274662A76E27}" type="presOf" srcId="{28DB49DC-FBF2-4BD3-BC61-B277504A21E2}" destId="{364B788F-EEA5-4807-BD92-8D1BBCD4E754}" srcOrd="0" destOrd="0" presId="urn:microsoft.com/office/officeart/2005/8/layout/hierarchy3"/>
    <dgm:cxn modelId="{D8881BD8-DC71-42FE-9DB9-87F547418207}" type="presParOf" srcId="{24B54D3D-D299-4224-94D5-C6358174C9C6}" destId="{FE50B0F4-39A7-4F10-8F4F-2110F01D24A1}" srcOrd="0" destOrd="0" presId="urn:microsoft.com/office/officeart/2005/8/layout/hierarchy3"/>
    <dgm:cxn modelId="{D396674B-6BD0-4862-8F55-8F61963ACBAC}" type="presParOf" srcId="{FE50B0F4-39A7-4F10-8F4F-2110F01D24A1}" destId="{74271C94-2B74-4C1A-9259-E172858944E3}" srcOrd="0" destOrd="0" presId="urn:microsoft.com/office/officeart/2005/8/layout/hierarchy3"/>
    <dgm:cxn modelId="{29421C6A-A9C7-444C-9D0D-10F71AA1A65E}" type="presParOf" srcId="{74271C94-2B74-4C1A-9259-E172858944E3}" destId="{54F991CF-3F21-4A38-B62B-4ECCABA944FF}" srcOrd="0" destOrd="0" presId="urn:microsoft.com/office/officeart/2005/8/layout/hierarchy3"/>
    <dgm:cxn modelId="{8207D337-14F2-4317-A6B5-8716C22D7B11}" type="presParOf" srcId="{74271C94-2B74-4C1A-9259-E172858944E3}" destId="{5B6726AE-5FC2-405F-8F36-2F5AE9D59B90}" srcOrd="1" destOrd="0" presId="urn:microsoft.com/office/officeart/2005/8/layout/hierarchy3"/>
    <dgm:cxn modelId="{259EAB01-7F0D-4A8D-A286-442E2B9536F9}" type="presParOf" srcId="{FE50B0F4-39A7-4F10-8F4F-2110F01D24A1}" destId="{D379E70C-24B9-4F3B-A309-99E6D4DB6B3A}" srcOrd="1" destOrd="0" presId="urn:microsoft.com/office/officeart/2005/8/layout/hierarchy3"/>
    <dgm:cxn modelId="{A8C7B37E-0C3A-4C70-A71F-DD82C7CB552F}" type="presParOf" srcId="{D379E70C-24B9-4F3B-A309-99E6D4DB6B3A}" destId="{2082E1F9-820D-4E43-9804-0DE7F7A0C27B}" srcOrd="0" destOrd="0" presId="urn:microsoft.com/office/officeart/2005/8/layout/hierarchy3"/>
    <dgm:cxn modelId="{37CDFFBE-D476-4E84-AA36-BA17C2E585C3}" type="presParOf" srcId="{D379E70C-24B9-4F3B-A309-99E6D4DB6B3A}" destId="{7F870B8A-6163-466C-9EB8-467A262827EC}" srcOrd="1" destOrd="0" presId="urn:microsoft.com/office/officeart/2005/8/layout/hierarchy3"/>
    <dgm:cxn modelId="{4EC155D1-20D2-45E5-9DF5-66137E2667F5}" type="presParOf" srcId="{D379E70C-24B9-4F3B-A309-99E6D4DB6B3A}" destId="{4F30D7A5-B20E-47AD-A7A2-515611E684B5}" srcOrd="2" destOrd="0" presId="urn:microsoft.com/office/officeart/2005/8/layout/hierarchy3"/>
    <dgm:cxn modelId="{274889BD-C0A2-4F14-AA09-C93CB4B0564E}" type="presParOf" srcId="{D379E70C-24B9-4F3B-A309-99E6D4DB6B3A}" destId="{1D9B0BAC-5856-4E1C-BFAD-9D6D6651D52B}" srcOrd="3" destOrd="0" presId="urn:microsoft.com/office/officeart/2005/8/layout/hierarchy3"/>
    <dgm:cxn modelId="{82E837F1-5207-44BD-9F99-0AB7C1654FFE}" type="presParOf" srcId="{D379E70C-24B9-4F3B-A309-99E6D4DB6B3A}" destId="{F42A7BA2-CCDE-4E24-97A6-1A8239A3DC30}" srcOrd="4" destOrd="0" presId="urn:microsoft.com/office/officeart/2005/8/layout/hierarchy3"/>
    <dgm:cxn modelId="{1C5FFE46-A85E-4880-AA15-7A0C3893450D}" type="presParOf" srcId="{D379E70C-24B9-4F3B-A309-99E6D4DB6B3A}" destId="{8F954259-B47D-43B2-8083-0AD9923A974D}" srcOrd="5" destOrd="0" presId="urn:microsoft.com/office/officeart/2005/8/layout/hierarchy3"/>
    <dgm:cxn modelId="{29C864BD-A3CA-496F-BEDC-6664A038ADC1}" type="presParOf" srcId="{D379E70C-24B9-4F3B-A309-99E6D4DB6B3A}" destId="{8D0B7DB1-D46E-4B78-8F46-B8544656FA7B}" srcOrd="6" destOrd="0" presId="urn:microsoft.com/office/officeart/2005/8/layout/hierarchy3"/>
    <dgm:cxn modelId="{676B9B2D-4AFF-4065-ADEA-63D282BE6785}" type="presParOf" srcId="{D379E70C-24B9-4F3B-A309-99E6D4DB6B3A}" destId="{FF040A2F-F42E-4424-8AAB-1B8948789C8A}" srcOrd="7" destOrd="0" presId="urn:microsoft.com/office/officeart/2005/8/layout/hierarchy3"/>
    <dgm:cxn modelId="{CE307A8C-99E3-4920-9563-3D0B51C80DCD}" type="presParOf" srcId="{24B54D3D-D299-4224-94D5-C6358174C9C6}" destId="{B979C44B-E709-4923-85BB-8EA6985B69E5}" srcOrd="1" destOrd="0" presId="urn:microsoft.com/office/officeart/2005/8/layout/hierarchy3"/>
    <dgm:cxn modelId="{0FE3F2DD-3FD7-4D0F-AC22-032D345B32BC}" type="presParOf" srcId="{B979C44B-E709-4923-85BB-8EA6985B69E5}" destId="{9B235068-F5E9-45AA-B812-6EC08AE9D16B}" srcOrd="0" destOrd="0" presId="urn:microsoft.com/office/officeart/2005/8/layout/hierarchy3"/>
    <dgm:cxn modelId="{E1C9841C-8F57-4F1F-A166-658CE00BCBA5}" type="presParOf" srcId="{9B235068-F5E9-45AA-B812-6EC08AE9D16B}" destId="{126A3C4E-D65F-4672-BAAA-08F3F903F81A}" srcOrd="0" destOrd="0" presId="urn:microsoft.com/office/officeart/2005/8/layout/hierarchy3"/>
    <dgm:cxn modelId="{15CD65FA-DBD9-4D45-9BD3-521E1DB63243}" type="presParOf" srcId="{9B235068-F5E9-45AA-B812-6EC08AE9D16B}" destId="{39408167-19B2-477F-BD05-F9F76BE40F90}" srcOrd="1" destOrd="0" presId="urn:microsoft.com/office/officeart/2005/8/layout/hierarchy3"/>
    <dgm:cxn modelId="{80331A50-52C3-4E36-A552-EF3A2E161525}" type="presParOf" srcId="{B979C44B-E709-4923-85BB-8EA6985B69E5}" destId="{ADAF5B6D-DD31-4EFE-83E2-462B82F54912}" srcOrd="1" destOrd="0" presId="urn:microsoft.com/office/officeart/2005/8/layout/hierarchy3"/>
    <dgm:cxn modelId="{6B174B3F-FF44-49FE-BB39-1D84503A6394}" type="presParOf" srcId="{ADAF5B6D-DD31-4EFE-83E2-462B82F54912}" destId="{D13B88DD-0AED-4DE1-A6DB-11F00D5716E0}" srcOrd="0" destOrd="0" presId="urn:microsoft.com/office/officeart/2005/8/layout/hierarchy3"/>
    <dgm:cxn modelId="{9B4DDA19-4C39-41CA-B1DB-FD3642B3E769}" type="presParOf" srcId="{ADAF5B6D-DD31-4EFE-83E2-462B82F54912}" destId="{8D275B80-33E8-401D-AC74-2963C2114ADD}" srcOrd="1" destOrd="0" presId="urn:microsoft.com/office/officeart/2005/8/layout/hierarchy3"/>
    <dgm:cxn modelId="{CCD45C10-65B0-41D8-ACBB-1545682550B6}" type="presParOf" srcId="{ADAF5B6D-DD31-4EFE-83E2-462B82F54912}" destId="{95781B2D-8B20-4D5A-9102-67D9B5F0CD2A}" srcOrd="2" destOrd="0" presId="urn:microsoft.com/office/officeart/2005/8/layout/hierarchy3"/>
    <dgm:cxn modelId="{45514A09-B22B-495B-A050-0B4BF8E124D8}" type="presParOf" srcId="{ADAF5B6D-DD31-4EFE-83E2-462B82F54912}" destId="{C4EBD83E-4AAD-427A-AD2C-AD9418A35BE0}" srcOrd="3" destOrd="0" presId="urn:microsoft.com/office/officeart/2005/8/layout/hierarchy3"/>
    <dgm:cxn modelId="{C3012C5F-0E47-49C0-AFD4-397D6D3BEBD6}" type="presParOf" srcId="{ADAF5B6D-DD31-4EFE-83E2-462B82F54912}" destId="{B544B790-6250-4118-A84C-5C04B0C99711}" srcOrd="4" destOrd="0" presId="urn:microsoft.com/office/officeart/2005/8/layout/hierarchy3"/>
    <dgm:cxn modelId="{5B5AFA88-FE5C-41F6-8D9B-1F433CB1244E}" type="presParOf" srcId="{ADAF5B6D-DD31-4EFE-83E2-462B82F54912}" destId="{87424B32-505F-43D3-8668-8E1D8C219ADB}" srcOrd="5" destOrd="0" presId="urn:microsoft.com/office/officeart/2005/8/layout/hierarchy3"/>
    <dgm:cxn modelId="{9E3AD074-BE2D-401B-913D-2D9ECA444DC9}" type="presParOf" srcId="{24B54D3D-D299-4224-94D5-C6358174C9C6}" destId="{1DE04FBB-FA62-4727-A819-7A59E6756D52}" srcOrd="2" destOrd="0" presId="urn:microsoft.com/office/officeart/2005/8/layout/hierarchy3"/>
    <dgm:cxn modelId="{07BBAC95-088E-4842-A43E-2005BC404CCB}" type="presParOf" srcId="{1DE04FBB-FA62-4727-A819-7A59E6756D52}" destId="{E2632FD0-6922-4982-B1A7-F24259EF0699}" srcOrd="0" destOrd="0" presId="urn:microsoft.com/office/officeart/2005/8/layout/hierarchy3"/>
    <dgm:cxn modelId="{E3D455DF-486C-41E7-8F9C-473FDE71231B}" type="presParOf" srcId="{E2632FD0-6922-4982-B1A7-F24259EF0699}" destId="{2FA1E874-992D-44E7-B8E3-02FCF843D999}" srcOrd="0" destOrd="0" presId="urn:microsoft.com/office/officeart/2005/8/layout/hierarchy3"/>
    <dgm:cxn modelId="{81A67D98-45EC-4ED1-A9B8-8514091FA174}" type="presParOf" srcId="{E2632FD0-6922-4982-B1A7-F24259EF0699}" destId="{A92F949D-49D5-4485-92F0-4F4A7FD551A0}" srcOrd="1" destOrd="0" presId="urn:microsoft.com/office/officeart/2005/8/layout/hierarchy3"/>
    <dgm:cxn modelId="{0A7F3AB6-3C2F-4B45-89DA-A9044ED01C36}" type="presParOf" srcId="{1DE04FBB-FA62-4727-A819-7A59E6756D52}" destId="{5E0F7951-EE4C-4619-9512-FC1ACB952309}" srcOrd="1" destOrd="0" presId="urn:microsoft.com/office/officeart/2005/8/layout/hierarchy3"/>
    <dgm:cxn modelId="{263FD2E1-1AEC-407C-B7AE-16184F4FABDB}" type="presParOf" srcId="{5E0F7951-EE4C-4619-9512-FC1ACB952309}" destId="{D9E59980-329C-4BB3-8B6A-912E08BFC929}" srcOrd="0" destOrd="0" presId="urn:microsoft.com/office/officeart/2005/8/layout/hierarchy3"/>
    <dgm:cxn modelId="{AD2CE468-C5A6-46D7-A1E1-7B4D99EF2BE6}" type="presParOf" srcId="{5E0F7951-EE4C-4619-9512-FC1ACB952309}" destId="{3A4747ED-2B88-4001-9F85-89C719375A48}" srcOrd="1" destOrd="0" presId="urn:microsoft.com/office/officeart/2005/8/layout/hierarchy3"/>
    <dgm:cxn modelId="{D3524CCC-0B81-4135-AC1D-0B85BBDF7196}" type="presParOf" srcId="{5E0F7951-EE4C-4619-9512-FC1ACB952309}" destId="{7EF851D0-8834-4C94-8A29-0CE6FBBE5DD7}" srcOrd="2" destOrd="0" presId="urn:microsoft.com/office/officeart/2005/8/layout/hierarchy3"/>
    <dgm:cxn modelId="{E4F79B1A-0CA4-41C5-810A-1E42D7FA07C1}" type="presParOf" srcId="{5E0F7951-EE4C-4619-9512-FC1ACB952309}" destId="{364B788F-EEA5-4807-BD92-8D1BBCD4E754}" srcOrd="3" destOrd="0" presId="urn:microsoft.com/office/officeart/2005/8/layout/hierarchy3"/>
    <dgm:cxn modelId="{6F9DAEA6-5699-4544-AA9A-BDD09888F3D8}" type="presParOf" srcId="{5E0F7951-EE4C-4619-9512-FC1ACB952309}" destId="{6471A96E-D8F0-436B-A74D-F5C440C59BA9}" srcOrd="4" destOrd="0" presId="urn:microsoft.com/office/officeart/2005/8/layout/hierarchy3"/>
    <dgm:cxn modelId="{613196E8-3142-4699-BDC2-A30638093111}" type="presParOf" srcId="{5E0F7951-EE4C-4619-9512-FC1ACB952309}" destId="{7B901067-6847-485D-8E89-9F9F23DE7763}" srcOrd="5" destOrd="0" presId="urn:microsoft.com/office/officeart/2005/8/layout/hierarchy3"/>
    <dgm:cxn modelId="{A782896B-3ED4-422D-A5B9-A03282791146}" type="presParOf" srcId="{24B54D3D-D299-4224-94D5-C6358174C9C6}" destId="{EBF63600-623F-43A4-9137-3B44B6C18008}" srcOrd="3" destOrd="0" presId="urn:microsoft.com/office/officeart/2005/8/layout/hierarchy3"/>
    <dgm:cxn modelId="{0E1D1302-1774-44D0-8199-A5E4D708A03E}" type="presParOf" srcId="{EBF63600-623F-43A4-9137-3B44B6C18008}" destId="{C68E58AE-C262-4B8F-BA49-3AC45763DB46}" srcOrd="0" destOrd="0" presId="urn:microsoft.com/office/officeart/2005/8/layout/hierarchy3"/>
    <dgm:cxn modelId="{597B4B26-A1D9-4004-8A15-F23568028B75}" type="presParOf" srcId="{C68E58AE-C262-4B8F-BA49-3AC45763DB46}" destId="{CB3A6771-14D6-4912-9A66-D4A782D9C4D8}" srcOrd="0" destOrd="0" presId="urn:microsoft.com/office/officeart/2005/8/layout/hierarchy3"/>
    <dgm:cxn modelId="{696CF5A0-6D6D-4117-BB35-13826A9F7012}" type="presParOf" srcId="{C68E58AE-C262-4B8F-BA49-3AC45763DB46}" destId="{893CA8A1-148C-46A7-BF37-A22AF2F80B0F}" srcOrd="1" destOrd="0" presId="urn:microsoft.com/office/officeart/2005/8/layout/hierarchy3"/>
    <dgm:cxn modelId="{7AEEE53A-A095-4A04-901C-A8C5A18FF910}" type="presParOf" srcId="{EBF63600-623F-43A4-9137-3B44B6C18008}" destId="{303D1F96-8782-418E-9883-09211AB60B0D}" srcOrd="1" destOrd="0" presId="urn:microsoft.com/office/officeart/2005/8/layout/hierarchy3"/>
    <dgm:cxn modelId="{CB4BA55F-F276-48B9-AB0C-38AA3CD5E00C}" type="presParOf" srcId="{303D1F96-8782-418E-9883-09211AB60B0D}" destId="{06198F5B-E8AD-4966-812B-0D1C1BA7CD6D}" srcOrd="0" destOrd="0" presId="urn:microsoft.com/office/officeart/2005/8/layout/hierarchy3"/>
    <dgm:cxn modelId="{93C7FD93-376D-4C5A-B2FA-04B187CDF9D7}" type="presParOf" srcId="{303D1F96-8782-418E-9883-09211AB60B0D}" destId="{7BC41BB5-8D38-41F1-8790-FC9DF1AEB7F3}" srcOrd="1" destOrd="0" presId="urn:microsoft.com/office/officeart/2005/8/layout/hierarchy3"/>
    <dgm:cxn modelId="{A2511925-C18A-4790-8F95-E2F20853E4F9}" type="presParOf" srcId="{303D1F96-8782-418E-9883-09211AB60B0D}" destId="{E91A6470-3F56-44C6-AB8B-16F5307EDA11}" srcOrd="2" destOrd="0" presId="urn:microsoft.com/office/officeart/2005/8/layout/hierarchy3"/>
    <dgm:cxn modelId="{B66B15E2-6110-4F10-8209-9BA117FE4821}" type="presParOf" srcId="{303D1F96-8782-418E-9883-09211AB60B0D}" destId="{44E9FBF1-1C6C-41F2-8998-22144E6445AE}" srcOrd="3" destOrd="0" presId="urn:microsoft.com/office/officeart/2005/8/layout/hierarchy3"/>
    <dgm:cxn modelId="{D0342DF8-3D2A-4C19-8BCC-583D1A573C21}" type="presParOf" srcId="{303D1F96-8782-418E-9883-09211AB60B0D}" destId="{6B485027-3514-4599-A081-4C85D71AD3CE}" srcOrd="4" destOrd="0" presId="urn:microsoft.com/office/officeart/2005/8/layout/hierarchy3"/>
    <dgm:cxn modelId="{7CEC1B25-F00A-42E1-A280-7028E2C25FD6}" type="presParOf" srcId="{303D1F96-8782-418E-9883-09211AB60B0D}" destId="{680D6F5D-18E4-440D-B59B-0A6E8CFC6F79}" srcOrd="5" destOrd="0" presId="urn:microsoft.com/office/officeart/2005/8/layout/hierarchy3"/>
    <dgm:cxn modelId="{86EB7DFB-160C-45AA-BF9E-F4503D7BDF1E}" type="presParOf" srcId="{303D1F96-8782-418E-9883-09211AB60B0D}" destId="{362294A3-9A65-4F15-ABB5-76260A4A043D}" srcOrd="6" destOrd="0" presId="urn:microsoft.com/office/officeart/2005/8/layout/hierarchy3"/>
    <dgm:cxn modelId="{E33F4135-74B0-403C-A5FA-119F01F05367}" type="presParOf" srcId="{303D1F96-8782-418E-9883-09211AB60B0D}" destId="{5AA8C67D-8CED-4D1F-9D95-9263C401A2E5}"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991CF-3F21-4A38-B62B-4ECCABA944FF}">
      <dsp:nvSpPr>
        <dsp:cNvPr id="0" name=""/>
        <dsp:cNvSpPr/>
      </dsp:nvSpPr>
      <dsp:spPr>
        <a:xfrm>
          <a:off x="16320" y="138220"/>
          <a:ext cx="1685278" cy="111934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Narrow" panose="020B0606020202030204" pitchFamily="34" charset="0"/>
            </a:rPr>
            <a:t>Recognizing Excellence</a:t>
          </a:r>
          <a:endParaRPr lang="en-US" sz="2400" b="1" kern="1200" dirty="0">
            <a:latin typeface="Arial Narrow" panose="020B0606020202030204" pitchFamily="34" charset="0"/>
          </a:endParaRPr>
        </a:p>
      </dsp:txBody>
      <dsp:txXfrm>
        <a:off x="49104" y="171004"/>
        <a:ext cx="1619710" cy="1053776"/>
      </dsp:txXfrm>
    </dsp:sp>
    <dsp:sp modelId="{2082E1F9-820D-4E43-9804-0DE7F7A0C27B}">
      <dsp:nvSpPr>
        <dsp:cNvPr id="0" name=""/>
        <dsp:cNvSpPr/>
      </dsp:nvSpPr>
      <dsp:spPr>
        <a:xfrm>
          <a:off x="184848" y="1257565"/>
          <a:ext cx="152663" cy="587783"/>
        </a:xfrm>
        <a:custGeom>
          <a:avLst/>
          <a:gdLst/>
          <a:ahLst/>
          <a:cxnLst/>
          <a:rect l="0" t="0" r="0" b="0"/>
          <a:pathLst>
            <a:path>
              <a:moveTo>
                <a:pt x="0" y="0"/>
              </a:moveTo>
              <a:lnTo>
                <a:pt x="0" y="587783"/>
              </a:lnTo>
              <a:lnTo>
                <a:pt x="152663" y="587783"/>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870B8A-6163-466C-9EB8-467A262827EC}">
      <dsp:nvSpPr>
        <dsp:cNvPr id="0" name=""/>
        <dsp:cNvSpPr/>
      </dsp:nvSpPr>
      <dsp:spPr>
        <a:xfrm>
          <a:off x="337511" y="1458781"/>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i="0" u="none" kern="1200" cap="all" baseline="0" dirty="0" smtClean="0">
              <a:latin typeface="Arial Narrow" panose="020B0606020202030204" pitchFamily="34" charset="0"/>
              <a:hlinkClick xmlns:r="http://schemas.openxmlformats.org/officeDocument/2006/relationships" r:id="" action="ppaction://hlinksldjump"/>
            </a:rPr>
            <a:t>Advancement of Application of Agricultural &amp; Food Chemistry</a:t>
          </a:r>
          <a:endParaRPr lang="en-US" sz="1200" b="1" i="0" u="none" kern="1200" cap="all" baseline="0" dirty="0">
            <a:latin typeface="Arial Narrow" panose="020B0606020202030204" pitchFamily="34" charset="0"/>
          </a:endParaRPr>
        </a:p>
      </dsp:txBody>
      <dsp:txXfrm>
        <a:off x="360155" y="1481425"/>
        <a:ext cx="1191727" cy="727846"/>
      </dsp:txXfrm>
    </dsp:sp>
    <dsp:sp modelId="{4F30D7A5-B20E-47AD-A7A2-515611E684B5}">
      <dsp:nvSpPr>
        <dsp:cNvPr id="0" name=""/>
        <dsp:cNvSpPr/>
      </dsp:nvSpPr>
      <dsp:spPr>
        <a:xfrm>
          <a:off x="184848" y="1257565"/>
          <a:ext cx="152663" cy="1554201"/>
        </a:xfrm>
        <a:custGeom>
          <a:avLst/>
          <a:gdLst/>
          <a:ahLst/>
          <a:cxnLst/>
          <a:rect l="0" t="0" r="0" b="0"/>
          <a:pathLst>
            <a:path>
              <a:moveTo>
                <a:pt x="0" y="0"/>
              </a:moveTo>
              <a:lnTo>
                <a:pt x="0" y="1554201"/>
              </a:lnTo>
              <a:lnTo>
                <a:pt x="152663" y="155420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9B0BAC-5856-4E1C-BFAD-9D6D6651D52B}">
      <dsp:nvSpPr>
        <dsp:cNvPr id="0" name=""/>
        <dsp:cNvSpPr/>
      </dsp:nvSpPr>
      <dsp:spPr>
        <a:xfrm>
          <a:off x="337511" y="2425199"/>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i="0" kern="1200" cap="all" baseline="0" dirty="0" smtClean="0">
              <a:latin typeface="Arial Narrow" panose="020B0606020202030204" pitchFamily="34" charset="0"/>
              <a:hlinkClick xmlns:r="http://schemas.openxmlformats.org/officeDocument/2006/relationships" r:id="" action="ppaction://hlinksldjump"/>
            </a:rPr>
            <a:t>Young Scientist</a:t>
          </a:r>
          <a:endParaRPr lang="en-US" sz="1100" b="1" i="0" kern="1200" cap="all" baseline="0" dirty="0">
            <a:latin typeface="Arial Narrow" panose="020B0606020202030204" pitchFamily="34" charset="0"/>
          </a:endParaRPr>
        </a:p>
      </dsp:txBody>
      <dsp:txXfrm>
        <a:off x="360155" y="2447843"/>
        <a:ext cx="1191727" cy="727846"/>
      </dsp:txXfrm>
    </dsp:sp>
    <dsp:sp modelId="{F42A7BA2-CCDE-4E24-97A6-1A8239A3DC30}">
      <dsp:nvSpPr>
        <dsp:cNvPr id="0" name=""/>
        <dsp:cNvSpPr/>
      </dsp:nvSpPr>
      <dsp:spPr>
        <a:xfrm>
          <a:off x="184848" y="1257565"/>
          <a:ext cx="152663" cy="2520620"/>
        </a:xfrm>
        <a:custGeom>
          <a:avLst/>
          <a:gdLst/>
          <a:ahLst/>
          <a:cxnLst/>
          <a:rect l="0" t="0" r="0" b="0"/>
          <a:pathLst>
            <a:path>
              <a:moveTo>
                <a:pt x="0" y="0"/>
              </a:moveTo>
              <a:lnTo>
                <a:pt x="0" y="2520620"/>
              </a:lnTo>
              <a:lnTo>
                <a:pt x="152663" y="252062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954259-B47D-43B2-8083-0AD9923A974D}">
      <dsp:nvSpPr>
        <dsp:cNvPr id="0" name=""/>
        <dsp:cNvSpPr/>
      </dsp:nvSpPr>
      <dsp:spPr>
        <a:xfrm>
          <a:off x="337511" y="3391618"/>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i="0" kern="1200" cap="all" baseline="0" dirty="0" smtClean="0">
              <a:latin typeface="Arial Narrow" panose="020B0606020202030204" pitchFamily="34" charset="0"/>
              <a:hlinkClick xmlns:r="http://schemas.openxmlformats.org/officeDocument/2006/relationships" r:id="" action="ppaction://hlinksldjump"/>
            </a:rPr>
            <a:t>Young Industrial Scientist</a:t>
          </a:r>
          <a:endParaRPr lang="en-US" sz="1100" b="1" i="0" kern="1200" cap="all" baseline="0" dirty="0">
            <a:latin typeface="Arial Narrow" panose="020B0606020202030204" pitchFamily="34" charset="0"/>
          </a:endParaRPr>
        </a:p>
      </dsp:txBody>
      <dsp:txXfrm>
        <a:off x="360155" y="3414262"/>
        <a:ext cx="1191727" cy="727846"/>
      </dsp:txXfrm>
    </dsp:sp>
    <dsp:sp modelId="{8D0B7DB1-D46E-4B78-8F46-B8544656FA7B}">
      <dsp:nvSpPr>
        <dsp:cNvPr id="0" name=""/>
        <dsp:cNvSpPr/>
      </dsp:nvSpPr>
      <dsp:spPr>
        <a:xfrm>
          <a:off x="184848" y="1257565"/>
          <a:ext cx="152663" cy="3487038"/>
        </a:xfrm>
        <a:custGeom>
          <a:avLst/>
          <a:gdLst/>
          <a:ahLst/>
          <a:cxnLst/>
          <a:rect l="0" t="0" r="0" b="0"/>
          <a:pathLst>
            <a:path>
              <a:moveTo>
                <a:pt x="0" y="0"/>
              </a:moveTo>
              <a:lnTo>
                <a:pt x="0" y="3487038"/>
              </a:lnTo>
              <a:lnTo>
                <a:pt x="152663" y="348703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040A2F-F42E-4424-8AAB-1B8948789C8A}">
      <dsp:nvSpPr>
        <dsp:cNvPr id="0" name=""/>
        <dsp:cNvSpPr/>
      </dsp:nvSpPr>
      <dsp:spPr>
        <a:xfrm>
          <a:off x="337511" y="4358036"/>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i="0" kern="1200" cap="all" baseline="0" dirty="0" smtClean="0">
              <a:latin typeface="Arial Narrow" panose="020B0606020202030204" pitchFamily="34" charset="0"/>
              <a:hlinkClick xmlns:r="http://schemas.openxmlformats.org/officeDocument/2006/relationships" r:id="" action="ppaction://hlinksldjump"/>
            </a:rPr>
            <a:t>AGFD Fellow</a:t>
          </a:r>
          <a:endParaRPr lang="en-US" sz="1100" b="1" i="0" kern="1200" cap="all" baseline="0" dirty="0">
            <a:latin typeface="Arial Narrow" panose="020B0606020202030204" pitchFamily="34" charset="0"/>
          </a:endParaRPr>
        </a:p>
      </dsp:txBody>
      <dsp:txXfrm>
        <a:off x="360155" y="4380680"/>
        <a:ext cx="1191727" cy="727846"/>
      </dsp:txXfrm>
    </dsp:sp>
    <dsp:sp modelId="{126A3C4E-D65F-4672-BAAA-08F3F903F81A}">
      <dsp:nvSpPr>
        <dsp:cNvPr id="0" name=""/>
        <dsp:cNvSpPr/>
      </dsp:nvSpPr>
      <dsp:spPr>
        <a:xfrm>
          <a:off x="2072302" y="146153"/>
          <a:ext cx="1692314" cy="114896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Narrow" panose="020B0606020202030204" pitchFamily="34" charset="0"/>
            </a:rPr>
            <a:t>Encouraging Students </a:t>
          </a:r>
          <a:endParaRPr lang="en-US" sz="2400" b="1" kern="1200" dirty="0">
            <a:latin typeface="Arial Narrow" panose="020B0606020202030204" pitchFamily="34" charset="0"/>
          </a:endParaRPr>
        </a:p>
      </dsp:txBody>
      <dsp:txXfrm>
        <a:off x="2105954" y="179805"/>
        <a:ext cx="1625010" cy="1081659"/>
      </dsp:txXfrm>
    </dsp:sp>
    <dsp:sp modelId="{D13B88DD-0AED-4DE1-A6DB-11F00D5716E0}">
      <dsp:nvSpPr>
        <dsp:cNvPr id="0" name=""/>
        <dsp:cNvSpPr/>
      </dsp:nvSpPr>
      <dsp:spPr>
        <a:xfrm>
          <a:off x="2241533" y="1295116"/>
          <a:ext cx="169231" cy="579850"/>
        </a:xfrm>
        <a:custGeom>
          <a:avLst/>
          <a:gdLst/>
          <a:ahLst/>
          <a:cxnLst/>
          <a:rect l="0" t="0" r="0" b="0"/>
          <a:pathLst>
            <a:path>
              <a:moveTo>
                <a:pt x="0" y="0"/>
              </a:moveTo>
              <a:lnTo>
                <a:pt x="0" y="579850"/>
              </a:lnTo>
              <a:lnTo>
                <a:pt x="169231" y="57985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275B80-33E8-401D-AC74-2963C2114ADD}">
      <dsp:nvSpPr>
        <dsp:cNvPr id="0" name=""/>
        <dsp:cNvSpPr/>
      </dsp:nvSpPr>
      <dsp:spPr>
        <a:xfrm>
          <a:off x="2410765" y="1488400"/>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kern="1200" dirty="0" smtClean="0">
              <a:latin typeface="Arial Narrow" panose="020B0606020202030204" pitchFamily="34" charset="0"/>
              <a:hlinkClick xmlns:r="http://schemas.openxmlformats.org/officeDocument/2006/relationships" r:id="" action="ppaction://hlinksldjump"/>
            </a:rPr>
            <a:t>Teranishi Graduate Fellowship </a:t>
          </a:r>
          <a:endParaRPr lang="en-US" sz="1100" kern="1200" dirty="0">
            <a:latin typeface="Arial Narrow" panose="020B0606020202030204" pitchFamily="34" charset="0"/>
          </a:endParaRPr>
        </a:p>
      </dsp:txBody>
      <dsp:txXfrm>
        <a:off x="2433409" y="1511044"/>
        <a:ext cx="1191727" cy="727846"/>
      </dsp:txXfrm>
    </dsp:sp>
    <dsp:sp modelId="{95781B2D-8B20-4D5A-9102-67D9B5F0CD2A}">
      <dsp:nvSpPr>
        <dsp:cNvPr id="0" name=""/>
        <dsp:cNvSpPr/>
      </dsp:nvSpPr>
      <dsp:spPr>
        <a:xfrm>
          <a:off x="2241533" y="1295116"/>
          <a:ext cx="169231" cy="1546269"/>
        </a:xfrm>
        <a:custGeom>
          <a:avLst/>
          <a:gdLst/>
          <a:ahLst/>
          <a:cxnLst/>
          <a:rect l="0" t="0" r="0" b="0"/>
          <a:pathLst>
            <a:path>
              <a:moveTo>
                <a:pt x="0" y="0"/>
              </a:moveTo>
              <a:lnTo>
                <a:pt x="0" y="1546269"/>
              </a:lnTo>
              <a:lnTo>
                <a:pt x="169231" y="154626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EBD83E-4AAD-427A-AD2C-AD9418A35BE0}">
      <dsp:nvSpPr>
        <dsp:cNvPr id="0" name=""/>
        <dsp:cNvSpPr/>
      </dsp:nvSpPr>
      <dsp:spPr>
        <a:xfrm>
          <a:off x="2410765" y="2454818"/>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kern="1200" cap="all" baseline="0" dirty="0" smtClean="0">
              <a:latin typeface="Arial Narrow" panose="020B0606020202030204" pitchFamily="34" charset="0"/>
              <a:hlinkClick xmlns:r="http://schemas.openxmlformats.org/officeDocument/2006/relationships" r:id="" action="ppaction://hlinksldjump"/>
            </a:rPr>
            <a:t>.</a:t>
          </a:r>
          <a:r>
            <a:rPr lang="en-US" sz="1100" b="1" kern="1200" cap="all" baseline="0" dirty="0" err="1" smtClean="0">
              <a:latin typeface="Arial Narrow" panose="020B0606020202030204" pitchFamily="34" charset="0"/>
              <a:hlinkClick xmlns:r="http://schemas.openxmlformats.org/officeDocument/2006/relationships" r:id="" action="ppaction://hlinksldjump"/>
            </a:rPr>
            <a:t>Withycombe</a:t>
          </a:r>
          <a:r>
            <a:rPr lang="en-US" sz="1100" b="1" kern="1200" cap="all" baseline="0" dirty="0" smtClean="0">
              <a:latin typeface="Arial Narrow" panose="020B0606020202030204" pitchFamily="34" charset="0"/>
              <a:hlinkClick xmlns:r="http://schemas.openxmlformats.org/officeDocument/2006/relationships" r:id="" action="ppaction://hlinksldjump"/>
            </a:rPr>
            <a:t>–</a:t>
          </a:r>
          <a:r>
            <a:rPr lang="en-US" sz="1100" b="1" kern="1200" cap="all" baseline="0" dirty="0" err="1" smtClean="0">
              <a:latin typeface="Arial Narrow" panose="020B0606020202030204" pitchFamily="34" charset="0"/>
              <a:hlinkClick xmlns:r="http://schemas.openxmlformats.org/officeDocument/2006/relationships" r:id="" action="ppaction://hlinksldjump"/>
            </a:rPr>
            <a:t>Charalambous</a:t>
          </a:r>
          <a:r>
            <a:rPr lang="en-US" sz="1100" b="1" kern="1200" cap="all" baseline="0" dirty="0" smtClean="0">
              <a:latin typeface="Arial Narrow" panose="020B0606020202030204" pitchFamily="34" charset="0"/>
              <a:hlinkClick xmlns:r="http://schemas.openxmlformats.org/officeDocument/2006/relationships" r:id="" action="ppaction://hlinksldjump"/>
            </a:rPr>
            <a:t>  Graduate Student Symposium</a:t>
          </a:r>
          <a:endParaRPr lang="en-US" sz="1100" kern="1200" dirty="0">
            <a:latin typeface="Arial Narrow" panose="020B0606020202030204" pitchFamily="34" charset="0"/>
          </a:endParaRPr>
        </a:p>
      </dsp:txBody>
      <dsp:txXfrm>
        <a:off x="2433409" y="2477462"/>
        <a:ext cx="1191727" cy="727846"/>
      </dsp:txXfrm>
    </dsp:sp>
    <dsp:sp modelId="{B544B790-6250-4118-A84C-5C04B0C99711}">
      <dsp:nvSpPr>
        <dsp:cNvPr id="0" name=""/>
        <dsp:cNvSpPr/>
      </dsp:nvSpPr>
      <dsp:spPr>
        <a:xfrm>
          <a:off x="2241533" y="1295116"/>
          <a:ext cx="169231" cy="2512687"/>
        </a:xfrm>
        <a:custGeom>
          <a:avLst/>
          <a:gdLst/>
          <a:ahLst/>
          <a:cxnLst/>
          <a:rect l="0" t="0" r="0" b="0"/>
          <a:pathLst>
            <a:path>
              <a:moveTo>
                <a:pt x="0" y="0"/>
              </a:moveTo>
              <a:lnTo>
                <a:pt x="0" y="2512687"/>
              </a:lnTo>
              <a:lnTo>
                <a:pt x="169231" y="251268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424B32-505F-43D3-8668-8E1D8C219ADB}">
      <dsp:nvSpPr>
        <dsp:cNvPr id="0" name=""/>
        <dsp:cNvSpPr/>
      </dsp:nvSpPr>
      <dsp:spPr>
        <a:xfrm>
          <a:off x="2410765" y="3421236"/>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kern="1200" dirty="0" smtClean="0">
              <a:latin typeface="Arial Narrow" panose="020B0606020202030204" pitchFamily="34" charset="0"/>
              <a:hlinkClick xmlns:r="http://schemas.openxmlformats.org/officeDocument/2006/relationships" r:id="" action="ppaction://hlinksldjump"/>
            </a:rPr>
            <a:t>Undergraduate Student Poster Competition</a:t>
          </a:r>
          <a:endParaRPr lang="en-US" sz="1100" b="1" kern="1200" cap="all" baseline="0" dirty="0">
            <a:latin typeface="Arial Narrow" panose="020B0606020202030204" pitchFamily="34" charset="0"/>
          </a:endParaRPr>
        </a:p>
      </dsp:txBody>
      <dsp:txXfrm>
        <a:off x="2433409" y="3443880"/>
        <a:ext cx="1191727" cy="727846"/>
      </dsp:txXfrm>
    </dsp:sp>
    <dsp:sp modelId="{2FA1E874-992D-44E7-B8E3-02FCF843D999}">
      <dsp:nvSpPr>
        <dsp:cNvPr id="0" name=""/>
        <dsp:cNvSpPr/>
      </dsp:nvSpPr>
      <dsp:spPr>
        <a:xfrm>
          <a:off x="4151184" y="146153"/>
          <a:ext cx="1546269" cy="115981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Narrow" panose="020B0606020202030204" pitchFamily="34" charset="0"/>
            </a:rPr>
            <a:t>Fortifying our Division</a:t>
          </a:r>
          <a:endParaRPr lang="en-US" sz="2400" b="1" kern="1200" dirty="0">
            <a:latin typeface="Arial Narrow" panose="020B0606020202030204" pitchFamily="34" charset="0"/>
          </a:endParaRPr>
        </a:p>
      </dsp:txBody>
      <dsp:txXfrm>
        <a:off x="4185154" y="180123"/>
        <a:ext cx="1478329" cy="1091877"/>
      </dsp:txXfrm>
    </dsp:sp>
    <dsp:sp modelId="{D9E59980-329C-4BB3-8B6A-912E08BFC929}">
      <dsp:nvSpPr>
        <dsp:cNvPr id="0" name=""/>
        <dsp:cNvSpPr/>
      </dsp:nvSpPr>
      <dsp:spPr>
        <a:xfrm>
          <a:off x="4305810" y="1305971"/>
          <a:ext cx="154626" cy="579850"/>
        </a:xfrm>
        <a:custGeom>
          <a:avLst/>
          <a:gdLst/>
          <a:ahLst/>
          <a:cxnLst/>
          <a:rect l="0" t="0" r="0" b="0"/>
          <a:pathLst>
            <a:path>
              <a:moveTo>
                <a:pt x="0" y="0"/>
              </a:moveTo>
              <a:lnTo>
                <a:pt x="0" y="579850"/>
              </a:lnTo>
              <a:lnTo>
                <a:pt x="154626" y="57985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4747ED-2B88-4001-9F85-89C719375A48}">
      <dsp:nvSpPr>
        <dsp:cNvPr id="0" name=""/>
        <dsp:cNvSpPr/>
      </dsp:nvSpPr>
      <dsp:spPr>
        <a:xfrm>
          <a:off x="4460437" y="1499254"/>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i="0" kern="1200" cap="all" baseline="0" dirty="0" smtClean="0">
              <a:latin typeface="Arial Narrow" panose="020B0606020202030204" pitchFamily="34" charset="0"/>
              <a:hlinkClick xmlns:r="http://schemas.openxmlformats.org/officeDocument/2006/relationships" r:id="" action="ppaction://hlinksldjump"/>
            </a:rPr>
            <a:t>Distinguished Service to the Division</a:t>
          </a:r>
          <a:endParaRPr lang="en-US" sz="1100" b="1" i="0" kern="1200" cap="all" baseline="0" dirty="0">
            <a:latin typeface="Arial Narrow" panose="020B0606020202030204" pitchFamily="34" charset="0"/>
          </a:endParaRPr>
        </a:p>
      </dsp:txBody>
      <dsp:txXfrm>
        <a:off x="4483081" y="1521898"/>
        <a:ext cx="1191727" cy="727846"/>
      </dsp:txXfrm>
    </dsp:sp>
    <dsp:sp modelId="{7EF851D0-8834-4C94-8A29-0CE6FBBE5DD7}">
      <dsp:nvSpPr>
        <dsp:cNvPr id="0" name=""/>
        <dsp:cNvSpPr/>
      </dsp:nvSpPr>
      <dsp:spPr>
        <a:xfrm>
          <a:off x="4305810" y="1305971"/>
          <a:ext cx="154626" cy="1546269"/>
        </a:xfrm>
        <a:custGeom>
          <a:avLst/>
          <a:gdLst/>
          <a:ahLst/>
          <a:cxnLst/>
          <a:rect l="0" t="0" r="0" b="0"/>
          <a:pathLst>
            <a:path>
              <a:moveTo>
                <a:pt x="0" y="0"/>
              </a:moveTo>
              <a:lnTo>
                <a:pt x="0" y="1546269"/>
              </a:lnTo>
              <a:lnTo>
                <a:pt x="154626" y="154626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4B788F-EEA5-4807-BD92-8D1BBCD4E754}">
      <dsp:nvSpPr>
        <dsp:cNvPr id="0" name=""/>
        <dsp:cNvSpPr/>
      </dsp:nvSpPr>
      <dsp:spPr>
        <a:xfrm>
          <a:off x="4460437" y="2465673"/>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i="0" kern="1200" cap="all" baseline="0" dirty="0" smtClean="0">
              <a:latin typeface="Arial Narrow" panose="020B0606020202030204" pitchFamily="34" charset="0"/>
              <a:hlinkClick xmlns:r="http://schemas.openxmlformats.org/officeDocument/2006/relationships" r:id="" action="ppaction://hlinksldjump"/>
            </a:rPr>
            <a:t>Exemplary Leadership</a:t>
          </a:r>
          <a:endParaRPr lang="en-US" sz="1100" b="1" i="0" kern="1200" cap="all" baseline="0" dirty="0">
            <a:latin typeface="Arial Narrow" panose="020B0606020202030204" pitchFamily="34" charset="0"/>
          </a:endParaRPr>
        </a:p>
      </dsp:txBody>
      <dsp:txXfrm>
        <a:off x="4483081" y="2488317"/>
        <a:ext cx="1191727" cy="727846"/>
      </dsp:txXfrm>
    </dsp:sp>
    <dsp:sp modelId="{6471A96E-D8F0-436B-A74D-F5C440C59BA9}">
      <dsp:nvSpPr>
        <dsp:cNvPr id="0" name=""/>
        <dsp:cNvSpPr/>
      </dsp:nvSpPr>
      <dsp:spPr>
        <a:xfrm>
          <a:off x="4305810" y="1305971"/>
          <a:ext cx="154626" cy="2512687"/>
        </a:xfrm>
        <a:custGeom>
          <a:avLst/>
          <a:gdLst/>
          <a:ahLst/>
          <a:cxnLst/>
          <a:rect l="0" t="0" r="0" b="0"/>
          <a:pathLst>
            <a:path>
              <a:moveTo>
                <a:pt x="0" y="0"/>
              </a:moveTo>
              <a:lnTo>
                <a:pt x="0" y="2512687"/>
              </a:lnTo>
              <a:lnTo>
                <a:pt x="154626" y="251268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901067-6847-485D-8E89-9F9F23DE7763}">
      <dsp:nvSpPr>
        <dsp:cNvPr id="0" name=""/>
        <dsp:cNvSpPr/>
      </dsp:nvSpPr>
      <dsp:spPr>
        <a:xfrm>
          <a:off x="4460437" y="3432091"/>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i="0" kern="1200" cap="all" baseline="0" smtClean="0">
              <a:latin typeface="Arial Narrow" panose="020B0606020202030204" pitchFamily="34" charset="0"/>
              <a:hlinkClick xmlns:r="http://schemas.openxmlformats.org/officeDocument/2006/relationships" r:id="" action="ppaction://hlinksldjump"/>
            </a:rPr>
            <a:t>Book Awards </a:t>
          </a:r>
          <a:endParaRPr lang="en-US" sz="1100" b="1" i="0" kern="1200" cap="all" baseline="0" dirty="0">
            <a:latin typeface="Arial Narrow" panose="020B0606020202030204" pitchFamily="34" charset="0"/>
          </a:endParaRPr>
        </a:p>
      </dsp:txBody>
      <dsp:txXfrm>
        <a:off x="4483081" y="3454735"/>
        <a:ext cx="1191727" cy="727846"/>
      </dsp:txXfrm>
    </dsp:sp>
    <dsp:sp modelId="{CB3A6771-14D6-4912-9A66-D4A782D9C4D8}">
      <dsp:nvSpPr>
        <dsp:cNvPr id="0" name=""/>
        <dsp:cNvSpPr/>
      </dsp:nvSpPr>
      <dsp:spPr>
        <a:xfrm>
          <a:off x="6084020" y="146153"/>
          <a:ext cx="1546269" cy="115981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Narrow" panose="020B0606020202030204" pitchFamily="34" charset="0"/>
            </a:rPr>
            <a:t>Supporting other Awards</a:t>
          </a:r>
          <a:endParaRPr lang="en-US" sz="2400" b="1" kern="1200" dirty="0">
            <a:latin typeface="Arial Narrow" panose="020B0606020202030204" pitchFamily="34" charset="0"/>
          </a:endParaRPr>
        </a:p>
      </dsp:txBody>
      <dsp:txXfrm>
        <a:off x="6117990" y="180123"/>
        <a:ext cx="1478329" cy="1091877"/>
      </dsp:txXfrm>
    </dsp:sp>
    <dsp:sp modelId="{06198F5B-E8AD-4966-812B-0D1C1BA7CD6D}">
      <dsp:nvSpPr>
        <dsp:cNvPr id="0" name=""/>
        <dsp:cNvSpPr/>
      </dsp:nvSpPr>
      <dsp:spPr>
        <a:xfrm>
          <a:off x="6238647" y="1305971"/>
          <a:ext cx="154626" cy="579850"/>
        </a:xfrm>
        <a:custGeom>
          <a:avLst/>
          <a:gdLst/>
          <a:ahLst/>
          <a:cxnLst/>
          <a:rect l="0" t="0" r="0" b="0"/>
          <a:pathLst>
            <a:path>
              <a:moveTo>
                <a:pt x="0" y="0"/>
              </a:moveTo>
              <a:lnTo>
                <a:pt x="0" y="579850"/>
              </a:lnTo>
              <a:lnTo>
                <a:pt x="154626" y="57985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C41BB5-8D38-41F1-8790-FC9DF1AEB7F3}">
      <dsp:nvSpPr>
        <dsp:cNvPr id="0" name=""/>
        <dsp:cNvSpPr/>
      </dsp:nvSpPr>
      <dsp:spPr>
        <a:xfrm>
          <a:off x="6393274" y="1499254"/>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kern="1200" cap="all" baseline="0" dirty="0" smtClean="0">
              <a:latin typeface="Arial Narrow" panose="020B0606020202030204" pitchFamily="34" charset="0"/>
              <a:hlinkClick xmlns:r="http://schemas.openxmlformats.org/officeDocument/2006/relationships" r:id="" action="ppaction://hlinksldjump"/>
            </a:rPr>
            <a:t>Sterling B. Hendricks Memorial Lectureship</a:t>
          </a:r>
          <a:endParaRPr lang="en-US" sz="1100" b="1" kern="1200" cap="all" baseline="0" dirty="0">
            <a:latin typeface="Arial Narrow" panose="020B0606020202030204" pitchFamily="34" charset="0"/>
          </a:endParaRPr>
        </a:p>
      </dsp:txBody>
      <dsp:txXfrm>
        <a:off x="6415918" y="1521898"/>
        <a:ext cx="1191727" cy="727846"/>
      </dsp:txXfrm>
    </dsp:sp>
    <dsp:sp modelId="{E91A6470-3F56-44C6-AB8B-16F5307EDA11}">
      <dsp:nvSpPr>
        <dsp:cNvPr id="0" name=""/>
        <dsp:cNvSpPr/>
      </dsp:nvSpPr>
      <dsp:spPr>
        <a:xfrm>
          <a:off x="6238647" y="1305971"/>
          <a:ext cx="154626" cy="1546269"/>
        </a:xfrm>
        <a:custGeom>
          <a:avLst/>
          <a:gdLst/>
          <a:ahLst/>
          <a:cxnLst/>
          <a:rect l="0" t="0" r="0" b="0"/>
          <a:pathLst>
            <a:path>
              <a:moveTo>
                <a:pt x="0" y="0"/>
              </a:moveTo>
              <a:lnTo>
                <a:pt x="0" y="1546269"/>
              </a:lnTo>
              <a:lnTo>
                <a:pt x="154626" y="154626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E9FBF1-1C6C-41F2-8998-22144E6445AE}">
      <dsp:nvSpPr>
        <dsp:cNvPr id="0" name=""/>
        <dsp:cNvSpPr/>
      </dsp:nvSpPr>
      <dsp:spPr>
        <a:xfrm>
          <a:off x="6393274" y="2465673"/>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kern="1200" cap="all" baseline="0" dirty="0" smtClean="0">
              <a:latin typeface="Arial Narrow" panose="020B0606020202030204" pitchFamily="34" charset="0"/>
              <a:hlinkClick xmlns:r="http://schemas.openxmlformats.org/officeDocument/2006/relationships" r:id="" action="ppaction://hlinksldjump"/>
            </a:rPr>
            <a:t>Kenneth A. Spencer Award</a:t>
          </a:r>
          <a:r>
            <a:rPr lang="en-US" sz="1100" b="1" kern="1200" cap="all" baseline="0" dirty="0" smtClean="0">
              <a:latin typeface="Arial Narrow" panose="020B0606020202030204" pitchFamily="34" charset="0"/>
            </a:rPr>
            <a:t> </a:t>
          </a:r>
          <a:endParaRPr lang="en-US" sz="1100" b="1" kern="1200" cap="all" baseline="0" dirty="0">
            <a:latin typeface="Arial Narrow" panose="020B0606020202030204" pitchFamily="34" charset="0"/>
          </a:endParaRPr>
        </a:p>
      </dsp:txBody>
      <dsp:txXfrm>
        <a:off x="6415918" y="2488317"/>
        <a:ext cx="1191727" cy="727846"/>
      </dsp:txXfrm>
    </dsp:sp>
    <dsp:sp modelId="{6B485027-3514-4599-A081-4C85D71AD3CE}">
      <dsp:nvSpPr>
        <dsp:cNvPr id="0" name=""/>
        <dsp:cNvSpPr/>
      </dsp:nvSpPr>
      <dsp:spPr>
        <a:xfrm>
          <a:off x="6238647" y="1305971"/>
          <a:ext cx="154626" cy="2512687"/>
        </a:xfrm>
        <a:custGeom>
          <a:avLst/>
          <a:gdLst/>
          <a:ahLst/>
          <a:cxnLst/>
          <a:rect l="0" t="0" r="0" b="0"/>
          <a:pathLst>
            <a:path>
              <a:moveTo>
                <a:pt x="0" y="0"/>
              </a:moveTo>
              <a:lnTo>
                <a:pt x="0" y="2512687"/>
              </a:lnTo>
              <a:lnTo>
                <a:pt x="154626" y="251268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0D6F5D-18E4-440D-B59B-0A6E8CFC6F79}">
      <dsp:nvSpPr>
        <dsp:cNvPr id="0" name=""/>
        <dsp:cNvSpPr/>
      </dsp:nvSpPr>
      <dsp:spPr>
        <a:xfrm>
          <a:off x="6393274" y="3432091"/>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kern="1200" cap="all" baseline="0" dirty="0" smtClean="0">
              <a:latin typeface="Arial Narrow" panose="020B0606020202030204" pitchFamily="34" charset="0"/>
              <a:hlinkClick xmlns:r="http://schemas.openxmlformats.org/officeDocument/2006/relationships" r:id="" action="ppaction://hlinksldjump"/>
            </a:rPr>
            <a:t>ACS Fellow</a:t>
          </a:r>
          <a:endParaRPr lang="en-US" sz="1100" b="1" kern="1200" cap="all" baseline="0" dirty="0">
            <a:latin typeface="Arial Narrow" panose="020B0606020202030204" pitchFamily="34" charset="0"/>
          </a:endParaRPr>
        </a:p>
      </dsp:txBody>
      <dsp:txXfrm>
        <a:off x="6415918" y="3454735"/>
        <a:ext cx="1191727" cy="727846"/>
      </dsp:txXfrm>
    </dsp:sp>
    <dsp:sp modelId="{362294A3-9A65-4F15-ABB5-76260A4A043D}">
      <dsp:nvSpPr>
        <dsp:cNvPr id="0" name=""/>
        <dsp:cNvSpPr/>
      </dsp:nvSpPr>
      <dsp:spPr>
        <a:xfrm>
          <a:off x="6238647" y="1305971"/>
          <a:ext cx="154626" cy="3479105"/>
        </a:xfrm>
        <a:custGeom>
          <a:avLst/>
          <a:gdLst/>
          <a:ahLst/>
          <a:cxnLst/>
          <a:rect l="0" t="0" r="0" b="0"/>
          <a:pathLst>
            <a:path>
              <a:moveTo>
                <a:pt x="0" y="0"/>
              </a:moveTo>
              <a:lnTo>
                <a:pt x="0" y="3479105"/>
              </a:lnTo>
              <a:lnTo>
                <a:pt x="154626" y="347910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A8C67D-8CED-4D1F-9D95-9263C401A2E5}">
      <dsp:nvSpPr>
        <dsp:cNvPr id="0" name=""/>
        <dsp:cNvSpPr/>
      </dsp:nvSpPr>
      <dsp:spPr>
        <a:xfrm>
          <a:off x="6393274" y="4398509"/>
          <a:ext cx="1237015" cy="77313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kern="1200" cap="all" baseline="0" dirty="0" smtClean="0">
              <a:latin typeface="Arial Narrow" panose="020B0606020202030204" pitchFamily="34" charset="0"/>
              <a:hlinkClick xmlns:r="http://schemas.openxmlformats.org/officeDocument/2006/relationships" r:id="" action="ppaction://hlinksldjump"/>
            </a:rPr>
            <a:t>JAFC-AGFD: Article of the Year</a:t>
          </a:r>
          <a:endParaRPr lang="en-US" sz="1100" b="1" kern="1200" cap="all" baseline="0" dirty="0">
            <a:latin typeface="Arial Narrow" panose="020B0606020202030204" pitchFamily="34" charset="0"/>
          </a:endParaRPr>
        </a:p>
      </dsp:txBody>
      <dsp:txXfrm>
        <a:off x="6415918" y="4421153"/>
        <a:ext cx="1191727" cy="7278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52D0E7-D1D6-4BA6-9DC0-1755A979FBB9}"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2E32D-6C30-48F0-9868-7D5AAA6DD54C}" type="slidenum">
              <a:rPr lang="en-US" smtClean="0"/>
              <a:t>‹#›</a:t>
            </a:fld>
            <a:endParaRPr lang="en-US"/>
          </a:p>
        </p:txBody>
      </p:sp>
    </p:spTree>
    <p:extLst>
      <p:ext uri="{BB962C8B-B14F-4D97-AF65-F5344CB8AC3E}">
        <p14:creationId xmlns:p14="http://schemas.microsoft.com/office/powerpoint/2010/main" val="3466811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2D0E7-D1D6-4BA6-9DC0-1755A979FBB9}"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2E32D-6C30-48F0-9868-7D5AAA6DD54C}" type="slidenum">
              <a:rPr lang="en-US" smtClean="0"/>
              <a:t>‹#›</a:t>
            </a:fld>
            <a:endParaRPr lang="en-US"/>
          </a:p>
        </p:txBody>
      </p:sp>
    </p:spTree>
    <p:extLst>
      <p:ext uri="{BB962C8B-B14F-4D97-AF65-F5344CB8AC3E}">
        <p14:creationId xmlns:p14="http://schemas.microsoft.com/office/powerpoint/2010/main" val="705662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2D0E7-D1D6-4BA6-9DC0-1755A979FBB9}"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2E32D-6C30-48F0-9868-7D5AAA6DD54C}" type="slidenum">
              <a:rPr lang="en-US" smtClean="0"/>
              <a:t>‹#›</a:t>
            </a:fld>
            <a:endParaRPr lang="en-US"/>
          </a:p>
        </p:txBody>
      </p:sp>
    </p:spTree>
    <p:extLst>
      <p:ext uri="{BB962C8B-B14F-4D97-AF65-F5344CB8AC3E}">
        <p14:creationId xmlns:p14="http://schemas.microsoft.com/office/powerpoint/2010/main" val="2721651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2D0E7-D1D6-4BA6-9DC0-1755A979FBB9}"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2E32D-6C30-48F0-9868-7D5AAA6DD54C}" type="slidenum">
              <a:rPr lang="en-US" smtClean="0"/>
              <a:t>‹#›</a:t>
            </a:fld>
            <a:endParaRPr lang="en-US"/>
          </a:p>
        </p:txBody>
      </p:sp>
    </p:spTree>
    <p:extLst>
      <p:ext uri="{BB962C8B-B14F-4D97-AF65-F5344CB8AC3E}">
        <p14:creationId xmlns:p14="http://schemas.microsoft.com/office/powerpoint/2010/main" val="1699283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52D0E7-D1D6-4BA6-9DC0-1755A979FBB9}"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2E32D-6C30-48F0-9868-7D5AAA6DD54C}" type="slidenum">
              <a:rPr lang="en-US" smtClean="0"/>
              <a:t>‹#›</a:t>
            </a:fld>
            <a:endParaRPr lang="en-US"/>
          </a:p>
        </p:txBody>
      </p:sp>
    </p:spTree>
    <p:extLst>
      <p:ext uri="{BB962C8B-B14F-4D97-AF65-F5344CB8AC3E}">
        <p14:creationId xmlns:p14="http://schemas.microsoft.com/office/powerpoint/2010/main" val="3133424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52D0E7-D1D6-4BA6-9DC0-1755A979FBB9}"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42E32D-6C30-48F0-9868-7D5AAA6DD54C}" type="slidenum">
              <a:rPr lang="en-US" smtClean="0"/>
              <a:t>‹#›</a:t>
            </a:fld>
            <a:endParaRPr lang="en-US"/>
          </a:p>
        </p:txBody>
      </p:sp>
    </p:spTree>
    <p:extLst>
      <p:ext uri="{BB962C8B-B14F-4D97-AF65-F5344CB8AC3E}">
        <p14:creationId xmlns:p14="http://schemas.microsoft.com/office/powerpoint/2010/main" val="1027187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52D0E7-D1D6-4BA6-9DC0-1755A979FBB9}" type="datetimeFigureOut">
              <a:rPr lang="en-US" smtClean="0"/>
              <a:t>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42E32D-6C30-48F0-9868-7D5AAA6DD54C}" type="slidenum">
              <a:rPr lang="en-US" smtClean="0"/>
              <a:t>‹#›</a:t>
            </a:fld>
            <a:endParaRPr lang="en-US"/>
          </a:p>
        </p:txBody>
      </p:sp>
    </p:spTree>
    <p:extLst>
      <p:ext uri="{BB962C8B-B14F-4D97-AF65-F5344CB8AC3E}">
        <p14:creationId xmlns:p14="http://schemas.microsoft.com/office/powerpoint/2010/main" val="995198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52D0E7-D1D6-4BA6-9DC0-1755A979FBB9}" type="datetimeFigureOut">
              <a:rPr lang="en-US" smtClean="0"/>
              <a:t>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42E32D-6C30-48F0-9868-7D5AAA6DD54C}" type="slidenum">
              <a:rPr lang="en-US" smtClean="0"/>
              <a:t>‹#›</a:t>
            </a:fld>
            <a:endParaRPr lang="en-US"/>
          </a:p>
        </p:txBody>
      </p:sp>
    </p:spTree>
    <p:extLst>
      <p:ext uri="{BB962C8B-B14F-4D97-AF65-F5344CB8AC3E}">
        <p14:creationId xmlns:p14="http://schemas.microsoft.com/office/powerpoint/2010/main" val="455628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D0E7-D1D6-4BA6-9DC0-1755A979FBB9}" type="datetimeFigureOut">
              <a:rPr lang="en-US" smtClean="0"/>
              <a:t>1/25/2023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42E32D-6C30-48F0-9868-7D5AAA6DD54C}" type="slidenum">
              <a:rPr lang="en-US" smtClean="0"/>
              <a:t>‹#›</a:t>
            </a:fld>
            <a:endParaRPr lang="en-US"/>
          </a:p>
        </p:txBody>
      </p:sp>
    </p:spTree>
    <p:extLst>
      <p:ext uri="{BB962C8B-B14F-4D97-AF65-F5344CB8AC3E}">
        <p14:creationId xmlns:p14="http://schemas.microsoft.com/office/powerpoint/2010/main" val="3454270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2D0E7-D1D6-4BA6-9DC0-1755A979FBB9}"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42E32D-6C30-48F0-9868-7D5AAA6DD54C}" type="slidenum">
              <a:rPr lang="en-US" smtClean="0"/>
              <a:t>‹#›</a:t>
            </a:fld>
            <a:endParaRPr lang="en-US"/>
          </a:p>
        </p:txBody>
      </p:sp>
    </p:spTree>
    <p:extLst>
      <p:ext uri="{BB962C8B-B14F-4D97-AF65-F5344CB8AC3E}">
        <p14:creationId xmlns:p14="http://schemas.microsoft.com/office/powerpoint/2010/main" val="1066280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2D0E7-D1D6-4BA6-9DC0-1755A979FBB9}"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42E32D-6C30-48F0-9868-7D5AAA6DD54C}" type="slidenum">
              <a:rPr lang="en-US" smtClean="0"/>
              <a:t>‹#›</a:t>
            </a:fld>
            <a:endParaRPr lang="en-US"/>
          </a:p>
        </p:txBody>
      </p:sp>
    </p:spTree>
    <p:extLst>
      <p:ext uri="{BB962C8B-B14F-4D97-AF65-F5344CB8AC3E}">
        <p14:creationId xmlns:p14="http://schemas.microsoft.com/office/powerpoint/2010/main" val="974952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D0E7-D1D6-4BA6-9DC0-1755A979FBB9}" type="datetimeFigureOut">
              <a:rPr lang="en-US" smtClean="0"/>
              <a:t>1/25/2023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2E32D-6C30-48F0-9868-7D5AAA6DD54C}" type="slidenum">
              <a:rPr lang="en-US" smtClean="0"/>
              <a:t>‹#›</a:t>
            </a:fld>
            <a:endParaRPr lang="en-US"/>
          </a:p>
        </p:txBody>
      </p:sp>
    </p:spTree>
    <p:extLst>
      <p:ext uri="{BB962C8B-B14F-4D97-AF65-F5344CB8AC3E}">
        <p14:creationId xmlns:p14="http://schemas.microsoft.com/office/powerpoint/2010/main" val="1330147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16.wmf"/><Relationship Id="rId4" Type="http://schemas.openxmlformats.org/officeDocument/2006/relationships/package" Target="../embeddings/Microsoft_Word_Document8.docx"/></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17.wmf"/><Relationship Id="rId4" Type="http://schemas.openxmlformats.org/officeDocument/2006/relationships/package" Target="../embeddings/Microsoft_Word_Document9.docx"/></Relationships>
</file>

<file path=ppt/slides/_rels/slide12.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8.bin"/><Relationship Id="rId7" Type="http://schemas.openxmlformats.org/officeDocument/2006/relationships/package" Target="../embeddings/Microsoft_Word_Document11.docx"/><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oleObject" Target="../embeddings/oleObject19.bin"/><Relationship Id="rId5" Type="http://schemas.openxmlformats.org/officeDocument/2006/relationships/image" Target="../media/image18.wmf"/><Relationship Id="rId4" Type="http://schemas.openxmlformats.org/officeDocument/2006/relationships/package" Target="../embeddings/Microsoft_Word_Document10.docx"/></Relationships>
</file>

<file path=ppt/slides/_rels/slide13.xml.rels><?xml version="1.0" encoding="UTF-8" standalone="yes"?>
<Relationships xmlns="http://schemas.openxmlformats.org/package/2006/relationships"><Relationship Id="rId3" Type="http://schemas.openxmlformats.org/officeDocument/2006/relationships/hyperlink" Target="https://www.ars.usda.gov/research/lectures/hendricksp/" TargetMode="External"/><Relationship Id="rId7" Type="http://schemas.openxmlformats.org/officeDocument/2006/relationships/image" Target="../media/image20.wmf"/><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package" Target="../embeddings/Microsoft_Word_Document12.docx"/><Relationship Id="rId5" Type="http://schemas.openxmlformats.org/officeDocument/2006/relationships/oleObject" Target="../embeddings/oleObject20.bin"/><Relationship Id="rId4" Type="http://schemas.openxmlformats.org/officeDocument/2006/relationships/hyperlink" Target="mailto:HendricksLecture@usda.gov"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acs-kc.com/spencer-application" TargetMode="External"/><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image" Target="../media/image21.wmf"/><Relationship Id="rId5" Type="http://schemas.openxmlformats.org/officeDocument/2006/relationships/package" Target="../embeddings/Microsoft_Word_Document13.docx"/><Relationship Id="rId4" Type="http://schemas.openxmlformats.org/officeDocument/2006/relationships/oleObject" Target="../embeddings/oleObject21.bin"/></Relationships>
</file>

<file path=ppt/slides/_rels/slide15.xml.rels><?xml version="1.0" encoding="UTF-8" standalone="yes"?>
<Relationships xmlns="http://schemas.openxmlformats.org/package/2006/relationships"><Relationship Id="rId8" Type="http://schemas.openxmlformats.org/officeDocument/2006/relationships/package" Target="../embeddings/Microsoft_Word_Document15.docx"/><Relationship Id="rId3" Type="http://schemas.openxmlformats.org/officeDocument/2006/relationships/hyperlink" Target="https://www.acs.org/content/acs/en/funding-and-awards/fellows.html" TargetMode="External"/><Relationship Id="rId7" Type="http://schemas.openxmlformats.org/officeDocument/2006/relationships/oleObject" Target="../embeddings/oleObject23.bin"/><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image" Target="../media/image22.wmf"/><Relationship Id="rId5" Type="http://schemas.openxmlformats.org/officeDocument/2006/relationships/package" Target="../embeddings/Microsoft_Word_Document14.docx"/><Relationship Id="rId4" Type="http://schemas.openxmlformats.org/officeDocument/2006/relationships/oleObject" Target="../embeddings/oleObject22.bin"/><Relationship Id="rId9" Type="http://schemas.openxmlformats.org/officeDocument/2006/relationships/image" Target="../media/image23.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image" Target="../media/image2.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package" Target="../embeddings/Microsoft_Word_Document1.docx"/><Relationship Id="rId5" Type="http://schemas.openxmlformats.org/officeDocument/2006/relationships/oleObject" Target="../embeddings/oleObject2.bin"/><Relationship Id="rId4" Type="http://schemas.openxmlformats.org/officeDocument/2006/relationships/image" Target="../media/image1.wmf"/><Relationship Id="rId9" Type="http://schemas.openxmlformats.org/officeDocument/2006/relationships/image" Target="../media/image3.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5.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4.wmf"/><Relationship Id="rId4" Type="http://schemas.openxmlformats.org/officeDocument/2006/relationships/package" Target="../embeddings/Microsoft_Word_Document2.docx"/></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package" Target="../embeddings/Microsoft_PowerPoint_Presentation3.pptx"/></Relationships>
</file>

<file path=ppt/slides/_rels/slide6.xml.rels><?xml version="1.0" encoding="UTF-8" standalone="yes"?>
<Relationships xmlns="http://schemas.openxmlformats.org/package/2006/relationships"><Relationship Id="rId3" Type="http://schemas.openxmlformats.org/officeDocument/2006/relationships/hyperlink" Target="mailto:fshahidi@gmail.com" TargetMode="Externa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7.wmf"/><Relationship Id="rId5" Type="http://schemas.openxmlformats.org/officeDocument/2006/relationships/package" Target="../embeddings/Microsoft_Word_Document4.docx"/><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8" Type="http://schemas.openxmlformats.org/officeDocument/2006/relationships/package" Target="../embeddings/Microsoft_Word_Document5.docx"/><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9.wmf"/><Relationship Id="rId5" Type="http://schemas.openxmlformats.org/officeDocument/2006/relationships/oleObject" Target="../embeddings/oleObject9.bin"/><Relationship Id="rId4" Type="http://schemas.openxmlformats.org/officeDocument/2006/relationships/image" Target="../media/image8.wmf"/><Relationship Id="rId9"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image" Target="../media/image12.w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package" Target="../embeddings/Microsoft_Word_Document6.docx"/><Relationship Id="rId5" Type="http://schemas.openxmlformats.org/officeDocument/2006/relationships/oleObject" Target="../embeddings/oleObject12.bin"/><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8" Type="http://schemas.openxmlformats.org/officeDocument/2006/relationships/package" Target="../embeddings/Microsoft_Word_Document7.docx"/><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14.wmf"/><Relationship Id="rId5" Type="http://schemas.openxmlformats.org/officeDocument/2006/relationships/oleObject" Target="../embeddings/oleObject14.bin"/><Relationship Id="rId4" Type="http://schemas.openxmlformats.org/officeDocument/2006/relationships/image" Target="../media/image13.wmf"/><Relationship Id="rId9"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159504186"/>
              </p:ext>
            </p:extLst>
          </p:nvPr>
        </p:nvGraphicFramePr>
        <p:xfrm>
          <a:off x="1961661" y="1255997"/>
          <a:ext cx="7630746" cy="53177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p:cNvSpPr txBox="1"/>
          <p:nvPr/>
        </p:nvSpPr>
        <p:spPr>
          <a:xfrm>
            <a:off x="1179146" y="272562"/>
            <a:ext cx="10127762" cy="646331"/>
          </a:xfrm>
          <a:prstGeom prst="rect">
            <a:avLst/>
          </a:prstGeom>
          <a:noFill/>
        </p:spPr>
        <p:txBody>
          <a:bodyPr wrap="square" rtlCol="0">
            <a:spAutoFit/>
          </a:bodyPr>
          <a:lstStyle/>
          <a:p>
            <a:r>
              <a:rPr lang="en-US" sz="3600" b="1" dirty="0" smtClean="0">
                <a:solidFill>
                  <a:srgbClr val="006600"/>
                </a:solidFill>
                <a:latin typeface="Arial Narrow" panose="020B0606020202030204" pitchFamily="34" charset="0"/>
              </a:rPr>
              <a:t>Agricultural and Food Chemistry Division Awards</a:t>
            </a:r>
            <a:endParaRPr lang="en-US" sz="3600" b="1" dirty="0">
              <a:solidFill>
                <a:srgbClr val="006600"/>
              </a:solidFill>
              <a:latin typeface="Arial Narrow" panose="020B0606020202030204" pitchFamily="34" charset="0"/>
            </a:endParaRPr>
          </a:p>
        </p:txBody>
      </p:sp>
    </p:spTree>
    <p:extLst>
      <p:ext uri="{BB962C8B-B14F-4D97-AF65-F5344CB8AC3E}">
        <p14:creationId xmlns:p14="http://schemas.microsoft.com/office/powerpoint/2010/main" val="480284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254" y="272578"/>
            <a:ext cx="10515600" cy="1325563"/>
          </a:xfrm>
        </p:spPr>
        <p:txBody>
          <a:bodyPr>
            <a:normAutofit/>
          </a:bodyPr>
          <a:lstStyle/>
          <a:p>
            <a:r>
              <a:rPr lang="en-US" sz="3200" b="1" dirty="0">
                <a:solidFill>
                  <a:srgbClr val="006600"/>
                </a:solidFill>
                <a:latin typeface="Arial Narrow" panose="020B0606020202030204" pitchFamily="34" charset="0"/>
              </a:rPr>
              <a:t>Distinguished Service to the Division of Agricultural and Food</a:t>
            </a:r>
          </a:p>
        </p:txBody>
      </p:sp>
      <p:sp>
        <p:nvSpPr>
          <p:cNvPr id="4" name="TextBox 3"/>
          <p:cNvSpPr txBox="1"/>
          <p:nvPr/>
        </p:nvSpPr>
        <p:spPr>
          <a:xfrm>
            <a:off x="691979" y="1598141"/>
            <a:ext cx="5379307" cy="2893100"/>
          </a:xfrm>
          <a:prstGeom prst="rect">
            <a:avLst/>
          </a:prstGeom>
          <a:noFill/>
        </p:spPr>
        <p:txBody>
          <a:bodyPr wrap="square" rtlCol="0">
            <a:spAutoFit/>
          </a:bodyPr>
          <a:lstStyle/>
          <a:p>
            <a:r>
              <a:rPr lang="en-US" sz="1400" b="1" dirty="0" smtClean="0">
                <a:latin typeface="Arial Narrow" panose="020B0606020202030204" pitchFamily="34" charset="0"/>
              </a:rPr>
              <a:t>Purpose</a:t>
            </a:r>
            <a:r>
              <a:rPr lang="en-US" sz="1400" dirty="0">
                <a:latin typeface="Arial Narrow" panose="020B0606020202030204" pitchFamily="34" charset="0"/>
              </a:rPr>
              <a:t>:  To recognize substantial and sustained service to the Division.</a:t>
            </a:r>
            <a:endParaRPr lang="en-US" sz="1400" b="1" dirty="0">
              <a:latin typeface="Arial Narrow" panose="020B0606020202030204" pitchFamily="34" charset="0"/>
            </a:endParaRPr>
          </a:p>
          <a:p>
            <a:r>
              <a:rPr lang="en-US" sz="1400" dirty="0">
                <a:latin typeface="Arial Narrow" panose="020B0606020202030204" pitchFamily="34" charset="0"/>
              </a:rPr>
              <a:t> </a:t>
            </a:r>
            <a:endParaRPr lang="en-US" sz="1400" b="1" dirty="0">
              <a:latin typeface="Arial Narrow" panose="020B0606020202030204" pitchFamily="34" charset="0"/>
            </a:endParaRPr>
          </a:p>
          <a:p>
            <a:r>
              <a:rPr lang="en-US" sz="1400" b="1" dirty="0">
                <a:latin typeface="Arial Narrow" panose="020B0606020202030204" pitchFamily="34" charset="0"/>
              </a:rPr>
              <a:t>Eligibility</a:t>
            </a:r>
            <a:r>
              <a:rPr lang="en-US" sz="1400" dirty="0">
                <a:latin typeface="Arial Narrow" panose="020B0606020202030204" pitchFamily="34" charset="0"/>
              </a:rPr>
              <a:t>:  The nominee must have served the Division for a minimum of ten years in at least two of the following categories:</a:t>
            </a:r>
            <a:endParaRPr lang="en-US" sz="1400" b="1" dirty="0">
              <a:latin typeface="Arial Narrow" panose="020B0606020202030204" pitchFamily="34" charset="0"/>
            </a:endParaRPr>
          </a:p>
          <a:p>
            <a:pPr marL="285750" lvl="0" indent="-285750">
              <a:buFont typeface="Arial" panose="020B0604020202020204" pitchFamily="34" charset="0"/>
              <a:buChar char="•"/>
            </a:pPr>
            <a:r>
              <a:rPr lang="en-US" sz="1400" dirty="0" smtClean="0">
                <a:latin typeface="Arial Narrow" panose="020B0606020202030204" pitchFamily="34" charset="0"/>
              </a:rPr>
              <a:t>Service </a:t>
            </a:r>
            <a:r>
              <a:rPr lang="en-US" sz="1400" dirty="0">
                <a:latin typeface="Arial Narrow" panose="020B0606020202030204" pitchFamily="34" charset="0"/>
              </a:rPr>
              <a:t>as an officer</a:t>
            </a:r>
            <a:endParaRPr lang="en-US" sz="1400" b="1" dirty="0">
              <a:latin typeface="Arial Narrow" panose="020B0606020202030204" pitchFamily="34" charset="0"/>
            </a:endParaRPr>
          </a:p>
          <a:p>
            <a:pPr marL="285750" lvl="0" indent="-285750">
              <a:buFont typeface="Arial" panose="020B0604020202020204" pitchFamily="34" charset="0"/>
              <a:buChar char="•"/>
            </a:pPr>
            <a:r>
              <a:rPr lang="en-US" sz="1400" dirty="0">
                <a:latin typeface="Arial Narrow" panose="020B0606020202030204" pitchFamily="34" charset="0"/>
              </a:rPr>
              <a:t>Participation as a member of the Executive Committee</a:t>
            </a:r>
            <a:endParaRPr lang="en-US" sz="1400" b="1" dirty="0">
              <a:latin typeface="Arial Narrow" panose="020B0606020202030204" pitchFamily="34" charset="0"/>
            </a:endParaRPr>
          </a:p>
          <a:p>
            <a:pPr marL="285750" lvl="0" indent="-285750">
              <a:buFont typeface="Arial" panose="020B0604020202020204" pitchFamily="34" charset="0"/>
              <a:buChar char="•"/>
            </a:pPr>
            <a:r>
              <a:rPr lang="en-US" sz="1400" dirty="0">
                <a:latin typeface="Arial Narrow" panose="020B0606020202030204" pitchFamily="34" charset="0"/>
              </a:rPr>
              <a:t>Organization of Divisional symposia  </a:t>
            </a:r>
            <a:endParaRPr lang="en-US" sz="1400" b="1" dirty="0">
              <a:latin typeface="Arial Narrow" panose="020B0606020202030204" pitchFamily="34" charset="0"/>
            </a:endParaRPr>
          </a:p>
          <a:p>
            <a:r>
              <a:rPr lang="en-US" sz="1400" dirty="0">
                <a:latin typeface="Arial Narrow" panose="020B0606020202030204" pitchFamily="34" charset="0"/>
              </a:rPr>
              <a:t> </a:t>
            </a:r>
            <a:endParaRPr lang="en-US" sz="1400" b="1" dirty="0">
              <a:latin typeface="Arial Narrow" panose="020B0606020202030204" pitchFamily="34" charset="0"/>
            </a:endParaRPr>
          </a:p>
          <a:p>
            <a:r>
              <a:rPr lang="en-US" sz="1400" b="1" dirty="0">
                <a:latin typeface="Arial Narrow" panose="020B0606020202030204" pitchFamily="34" charset="0"/>
              </a:rPr>
              <a:t>Prize</a:t>
            </a:r>
            <a:r>
              <a:rPr lang="en-US" sz="1400" dirty="0">
                <a:latin typeface="Arial Narrow" panose="020B0606020202030204" pitchFamily="34" charset="0"/>
              </a:rPr>
              <a:t>:  The winner receives an engraved plaque at the ACS Fall Meeting.  </a:t>
            </a:r>
          </a:p>
          <a:p>
            <a:r>
              <a:rPr lang="en-US" sz="1400" dirty="0">
                <a:latin typeface="Arial Narrow" panose="020B0606020202030204" pitchFamily="34" charset="0"/>
              </a:rPr>
              <a:t>  </a:t>
            </a:r>
            <a:endParaRPr lang="en-US" sz="1400" dirty="0" smtClean="0">
              <a:latin typeface="Arial Narrow" panose="020B0606020202030204" pitchFamily="34" charset="0"/>
            </a:endParaRPr>
          </a:p>
          <a:p>
            <a:r>
              <a:rPr lang="en-US" sz="1400" dirty="0">
                <a:latin typeface="Arial Narrow" panose="020B0606020202030204" pitchFamily="34" charset="0"/>
              </a:rPr>
              <a:t>First awarded:  1984</a:t>
            </a:r>
          </a:p>
          <a:p>
            <a:endParaRPr lang="en-US" sz="1400" b="1" dirty="0" smtClean="0">
              <a:latin typeface="Arial Narrow" panose="020B0606020202030204" pitchFamily="34" charset="0"/>
            </a:endParaRPr>
          </a:p>
          <a:p>
            <a:r>
              <a:rPr lang="en-US" sz="1400" dirty="0" smtClean="0">
                <a:latin typeface="Arial Narrow" panose="020B0606020202030204" pitchFamily="34" charset="0"/>
              </a:rPr>
              <a:t>Deadline</a:t>
            </a:r>
            <a:r>
              <a:rPr lang="en-US" sz="1400" dirty="0">
                <a:latin typeface="Arial Narrow" panose="020B0606020202030204" pitchFamily="34" charset="0"/>
              </a:rPr>
              <a:t>:  </a:t>
            </a:r>
            <a:r>
              <a:rPr lang="en-US" sz="1400" b="1" dirty="0" smtClean="0">
                <a:solidFill>
                  <a:srgbClr val="C00000"/>
                </a:solidFill>
                <a:latin typeface="Arial Narrow" panose="020B0606020202030204" pitchFamily="34" charset="0"/>
              </a:rPr>
              <a:t>February 1.</a:t>
            </a:r>
            <a:endParaRPr lang="en-US" sz="1400" b="1" dirty="0">
              <a:solidFill>
                <a:srgbClr val="C00000"/>
              </a:solidFill>
              <a:latin typeface="Arial Narrow" panose="020B0606020202030204" pitchFamily="34" charset="0"/>
            </a:endParaRPr>
          </a:p>
        </p:txBody>
      </p:sp>
      <p:sp>
        <p:nvSpPr>
          <p:cNvPr id="5" name="TextBox 4"/>
          <p:cNvSpPr txBox="1"/>
          <p:nvPr/>
        </p:nvSpPr>
        <p:spPr>
          <a:xfrm>
            <a:off x="6131011" y="1598141"/>
            <a:ext cx="3995352" cy="1600438"/>
          </a:xfrm>
          <a:prstGeom prst="rect">
            <a:avLst/>
          </a:prstGeom>
          <a:noFill/>
        </p:spPr>
        <p:txBody>
          <a:bodyPr wrap="square" rtlCol="0">
            <a:spAutoFit/>
          </a:bodyPr>
          <a:lstStyle/>
          <a:p>
            <a:r>
              <a:rPr lang="en-US" sz="1400" b="1" dirty="0">
                <a:latin typeface="Arial Narrow" panose="020B0606020202030204" pitchFamily="34" charset="0"/>
              </a:rPr>
              <a:t>Nominations</a:t>
            </a:r>
            <a:r>
              <a:rPr lang="en-US" sz="1400" dirty="0">
                <a:latin typeface="Arial Narrow" panose="020B0606020202030204" pitchFamily="34" charset="0"/>
              </a:rPr>
              <a:t>:  </a:t>
            </a:r>
            <a:r>
              <a:rPr lang="en-US" sz="1400" dirty="0" smtClean="0">
                <a:latin typeface="Arial Narrow" panose="020B0606020202030204" pitchFamily="34" charset="0"/>
              </a:rPr>
              <a:t>Made by email from AGFD executive committee members to awards chair</a:t>
            </a:r>
          </a:p>
          <a:p>
            <a:endParaRPr lang="en-US" sz="1400" dirty="0">
              <a:latin typeface="Arial Narrow" panose="020B0606020202030204" pitchFamily="34" charset="0"/>
            </a:endParaRPr>
          </a:p>
          <a:p>
            <a:r>
              <a:rPr lang="en-US" sz="1400" b="1" dirty="0" smtClean="0">
                <a:latin typeface="Arial Narrow" panose="020B0606020202030204" pitchFamily="34" charset="0"/>
              </a:rPr>
              <a:t>Selection</a:t>
            </a:r>
            <a:r>
              <a:rPr lang="en-US" sz="1400" dirty="0" smtClean="0">
                <a:latin typeface="Arial Narrow" panose="020B0606020202030204" pitchFamily="34" charset="0"/>
              </a:rPr>
              <a:t>: Simple majority vote by the AGFD executive committee.</a:t>
            </a:r>
          </a:p>
          <a:p>
            <a:endParaRPr lang="en-US" sz="1400" b="1" dirty="0">
              <a:latin typeface="Arial Narrow" panose="020B0606020202030204" pitchFamily="34" charset="0"/>
            </a:endParaRPr>
          </a:p>
          <a:p>
            <a:r>
              <a:rPr lang="en-US" sz="1400" b="1" dirty="0" smtClean="0">
                <a:latin typeface="Arial Narrow" panose="020B0606020202030204" pitchFamily="34" charset="0"/>
              </a:rPr>
              <a:t>Previous awardees:</a:t>
            </a:r>
            <a:endParaRPr lang="en-US" sz="1400" b="1" dirty="0">
              <a:latin typeface="Arial Narrow" panose="020B060602020203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047390031"/>
              </p:ext>
            </p:extLst>
          </p:nvPr>
        </p:nvGraphicFramePr>
        <p:xfrm>
          <a:off x="9100907" y="2923704"/>
          <a:ext cx="914400" cy="792163"/>
        </p:xfrm>
        <a:graphic>
          <a:graphicData uri="http://schemas.openxmlformats.org/presentationml/2006/ole">
            <mc:AlternateContent xmlns:mc="http://schemas.openxmlformats.org/markup-compatibility/2006">
              <mc:Choice xmlns:v="urn:schemas-microsoft-com:vml" Requires="v">
                <p:oleObj spid="_x0000_s17483" name="Document" showAsIcon="1" r:id="rId4" imgW="914400" imgH="792360" progId="Word.Document.12">
                  <p:embed/>
                </p:oleObj>
              </mc:Choice>
              <mc:Fallback>
                <p:oleObj name="Document" showAsIcon="1" r:id="rId4" imgW="914400" imgH="792360" progId="Word.Document.12">
                  <p:embed/>
                  <p:pic>
                    <p:nvPicPr>
                      <p:cNvPr id="0" name=""/>
                      <p:cNvPicPr/>
                      <p:nvPr/>
                    </p:nvPicPr>
                    <p:blipFill>
                      <a:blip r:embed="rId5"/>
                      <a:stretch>
                        <a:fillRect/>
                      </a:stretch>
                    </p:blipFill>
                    <p:spPr>
                      <a:xfrm>
                        <a:off x="9100907" y="2923704"/>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3442912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254" y="272578"/>
            <a:ext cx="10515600" cy="1325563"/>
          </a:xfrm>
        </p:spPr>
        <p:txBody>
          <a:bodyPr>
            <a:normAutofit/>
          </a:bodyPr>
          <a:lstStyle/>
          <a:p>
            <a:r>
              <a:rPr lang="en-US" sz="3200" b="1" dirty="0" smtClean="0">
                <a:solidFill>
                  <a:srgbClr val="006600"/>
                </a:solidFill>
                <a:latin typeface="Arial Narrow" panose="020B0606020202030204" pitchFamily="34" charset="0"/>
              </a:rPr>
              <a:t>Exemplary Leadership Award</a:t>
            </a:r>
            <a:endParaRPr lang="en-US" sz="3200" b="1" dirty="0">
              <a:solidFill>
                <a:srgbClr val="006600"/>
              </a:solidFill>
              <a:latin typeface="Arial Narrow" panose="020B0606020202030204" pitchFamily="34" charset="0"/>
            </a:endParaRPr>
          </a:p>
        </p:txBody>
      </p:sp>
      <p:sp>
        <p:nvSpPr>
          <p:cNvPr id="4" name="TextBox 3"/>
          <p:cNvSpPr txBox="1"/>
          <p:nvPr/>
        </p:nvSpPr>
        <p:spPr>
          <a:xfrm>
            <a:off x="691979" y="1598141"/>
            <a:ext cx="5379307" cy="3539430"/>
          </a:xfrm>
          <a:prstGeom prst="rect">
            <a:avLst/>
          </a:prstGeom>
          <a:noFill/>
        </p:spPr>
        <p:txBody>
          <a:bodyPr wrap="square" rtlCol="0">
            <a:spAutoFit/>
          </a:bodyPr>
          <a:lstStyle/>
          <a:p>
            <a:r>
              <a:rPr lang="en-US" sz="1400" b="1" dirty="0" smtClean="0">
                <a:latin typeface="Arial Narrow" panose="020B0606020202030204" pitchFamily="34" charset="0"/>
              </a:rPr>
              <a:t>Purpose</a:t>
            </a:r>
            <a:r>
              <a:rPr lang="en-US" sz="1400" dirty="0">
                <a:latin typeface="Arial Narrow" panose="020B0606020202030204" pitchFamily="34" charset="0"/>
              </a:rPr>
              <a:t>:  </a:t>
            </a:r>
            <a:r>
              <a:rPr lang="en-US" sz="1400" dirty="0" smtClean="0">
                <a:latin typeface="Arial Narrow" panose="020B0606020202030204" pitchFamily="34" charset="0"/>
              </a:rPr>
              <a:t>Recognize </a:t>
            </a:r>
            <a:r>
              <a:rPr lang="en-US" sz="1400" dirty="0">
                <a:latin typeface="Arial Narrow" panose="020B0606020202030204" pitchFamily="34" charset="0"/>
              </a:rPr>
              <a:t>substantial and </a:t>
            </a:r>
            <a:r>
              <a:rPr lang="en-US" sz="1400" dirty="0" smtClean="0">
                <a:latin typeface="Arial Narrow" panose="020B0606020202030204" pitchFamily="34" charset="0"/>
              </a:rPr>
              <a:t>extended service </a:t>
            </a:r>
            <a:r>
              <a:rPr lang="en-US" sz="1400" dirty="0">
                <a:latin typeface="Arial Narrow" panose="020B0606020202030204" pitchFamily="34" charset="0"/>
              </a:rPr>
              <a:t>to </a:t>
            </a:r>
            <a:r>
              <a:rPr lang="en-US" sz="1400" dirty="0" smtClean="0">
                <a:latin typeface="Arial Narrow" panose="020B0606020202030204" pitchFamily="34" charset="0"/>
              </a:rPr>
              <a:t>AGFD.</a:t>
            </a:r>
            <a:endParaRPr lang="en-US" sz="1400" b="1" dirty="0">
              <a:latin typeface="Arial Narrow" panose="020B0606020202030204" pitchFamily="34" charset="0"/>
            </a:endParaRPr>
          </a:p>
          <a:p>
            <a:r>
              <a:rPr lang="en-US" sz="1400" dirty="0">
                <a:latin typeface="Arial Narrow" panose="020B0606020202030204" pitchFamily="34" charset="0"/>
              </a:rPr>
              <a:t> </a:t>
            </a:r>
            <a:endParaRPr lang="en-US" sz="1400" b="1" dirty="0">
              <a:latin typeface="Arial Narrow" panose="020B0606020202030204" pitchFamily="34" charset="0"/>
            </a:endParaRPr>
          </a:p>
          <a:p>
            <a:r>
              <a:rPr lang="en-US" sz="1400" b="1" dirty="0">
                <a:latin typeface="Arial Narrow" panose="020B0606020202030204" pitchFamily="34" charset="0"/>
              </a:rPr>
              <a:t>Eligibility</a:t>
            </a:r>
            <a:r>
              <a:rPr lang="en-US" sz="1400" dirty="0">
                <a:latin typeface="Arial Narrow" panose="020B0606020202030204" pitchFamily="34" charset="0"/>
              </a:rPr>
              <a:t>:  The nominee </a:t>
            </a:r>
            <a:r>
              <a:rPr lang="en-US" sz="1400" dirty="0" smtClean="0">
                <a:latin typeface="Arial Narrow" panose="020B0606020202030204" pitchFamily="34" charset="0"/>
              </a:rPr>
              <a:t>should </a:t>
            </a:r>
            <a:r>
              <a:rPr lang="en-US" sz="1400" dirty="0">
                <a:latin typeface="Arial Narrow" panose="020B0606020202030204" pitchFamily="34" charset="0"/>
              </a:rPr>
              <a:t>have </a:t>
            </a:r>
            <a:r>
              <a:rPr lang="en-US" sz="1400" dirty="0" smtClean="0">
                <a:latin typeface="Arial Narrow" panose="020B0606020202030204" pitchFamily="34" charset="0"/>
              </a:rPr>
              <a:t>provided a minimum 25 years of active service to AGFD.  Areas of service to be considered are: </a:t>
            </a:r>
          </a:p>
          <a:p>
            <a:pPr marL="742950" lvl="1" indent="-285750">
              <a:buFont typeface="Arial" panose="020B0604020202020204" pitchFamily="34" charset="0"/>
              <a:buChar char="•"/>
            </a:pPr>
            <a:r>
              <a:rPr lang="en-US" sz="1400" dirty="0" smtClean="0">
                <a:latin typeface="Arial Narrow" panose="020B0606020202030204" pitchFamily="34" charset="0"/>
              </a:rPr>
              <a:t>Division Officer</a:t>
            </a:r>
          </a:p>
          <a:p>
            <a:pPr marL="742950" lvl="1" indent="-285750">
              <a:buFont typeface="Arial" panose="020B0604020202020204" pitchFamily="34" charset="0"/>
              <a:buChar char="•"/>
            </a:pPr>
            <a:r>
              <a:rPr lang="en-US" sz="1400" dirty="0" smtClean="0">
                <a:latin typeface="Arial Narrow" panose="020B0606020202030204" pitchFamily="34" charset="0"/>
              </a:rPr>
              <a:t>Subdivision Officer</a:t>
            </a:r>
          </a:p>
          <a:p>
            <a:pPr marL="742950" lvl="1" indent="-285750">
              <a:buFont typeface="Arial" panose="020B0604020202020204" pitchFamily="34" charset="0"/>
              <a:buChar char="•"/>
            </a:pPr>
            <a:r>
              <a:rPr lang="en-US" sz="1400" dirty="0" smtClean="0">
                <a:latin typeface="Arial Narrow" panose="020B0606020202030204" pitchFamily="34" charset="0"/>
              </a:rPr>
              <a:t>Councilor</a:t>
            </a:r>
          </a:p>
          <a:p>
            <a:pPr marL="742950" lvl="1" indent="-285750">
              <a:buFont typeface="Arial" panose="020B0604020202020204" pitchFamily="34" charset="0"/>
              <a:buChar char="•"/>
            </a:pPr>
            <a:r>
              <a:rPr lang="en-US" sz="1400" dirty="0" smtClean="0">
                <a:latin typeface="Arial Narrow" panose="020B0606020202030204" pitchFamily="34" charset="0"/>
              </a:rPr>
              <a:t>Executive </a:t>
            </a:r>
            <a:r>
              <a:rPr lang="en-US" sz="1400" dirty="0">
                <a:latin typeface="Arial Narrow" panose="020B0606020202030204" pitchFamily="34" charset="0"/>
              </a:rPr>
              <a:t>Committee </a:t>
            </a:r>
            <a:r>
              <a:rPr lang="en-US" sz="1400" dirty="0" smtClean="0">
                <a:latin typeface="Arial Narrow" panose="020B0606020202030204" pitchFamily="34" charset="0"/>
              </a:rPr>
              <a:t>Member</a:t>
            </a:r>
          </a:p>
          <a:p>
            <a:pPr marL="742950" lvl="1" indent="-285750">
              <a:buFont typeface="Arial" panose="020B0604020202020204" pitchFamily="34" charset="0"/>
              <a:buChar char="•"/>
            </a:pPr>
            <a:r>
              <a:rPr lang="en-US" sz="1400" dirty="0" smtClean="0">
                <a:latin typeface="Arial Narrow" panose="020B0606020202030204" pitchFamily="34" charset="0"/>
              </a:rPr>
              <a:t>Committee </a:t>
            </a:r>
            <a:r>
              <a:rPr lang="en-US" sz="1400" dirty="0">
                <a:latin typeface="Arial Narrow" panose="020B0606020202030204" pitchFamily="34" charset="0"/>
              </a:rPr>
              <a:t>Chair, </a:t>
            </a:r>
            <a:r>
              <a:rPr lang="en-US" sz="1400" dirty="0" smtClean="0">
                <a:latin typeface="Arial Narrow" panose="020B0606020202030204" pitchFamily="34" charset="0"/>
              </a:rPr>
              <a:t>Councilor</a:t>
            </a:r>
          </a:p>
          <a:p>
            <a:pPr marL="742950" lvl="1" indent="-285750">
              <a:buFont typeface="Arial" panose="020B0604020202020204" pitchFamily="34" charset="0"/>
              <a:buChar char="•"/>
            </a:pPr>
            <a:r>
              <a:rPr lang="en-US" sz="1400" dirty="0" smtClean="0">
                <a:latin typeface="Arial Narrow" panose="020B0606020202030204" pitchFamily="34" charset="0"/>
              </a:rPr>
              <a:t>Symposium Organizer </a:t>
            </a:r>
          </a:p>
          <a:p>
            <a:r>
              <a:rPr lang="en-US" sz="1400" dirty="0">
                <a:latin typeface="Arial Narrow" panose="020B0606020202030204" pitchFamily="34" charset="0"/>
              </a:rPr>
              <a:t> </a:t>
            </a:r>
            <a:endParaRPr lang="en-US" sz="1400" b="1" dirty="0">
              <a:latin typeface="Arial Narrow" panose="020B0606020202030204" pitchFamily="34" charset="0"/>
            </a:endParaRPr>
          </a:p>
          <a:p>
            <a:r>
              <a:rPr lang="en-US" sz="1400" b="1" dirty="0">
                <a:latin typeface="Arial Narrow" panose="020B0606020202030204" pitchFamily="34" charset="0"/>
              </a:rPr>
              <a:t>Prize</a:t>
            </a:r>
            <a:r>
              <a:rPr lang="en-US" sz="1400" dirty="0">
                <a:latin typeface="Arial Narrow" panose="020B0606020202030204" pitchFamily="34" charset="0"/>
              </a:rPr>
              <a:t>:  </a:t>
            </a:r>
            <a:r>
              <a:rPr lang="en-US" sz="1400" dirty="0" smtClean="0">
                <a:latin typeface="Arial Narrow" panose="020B0606020202030204" pitchFamily="34" charset="0"/>
              </a:rPr>
              <a:t>An </a:t>
            </a:r>
            <a:r>
              <a:rPr lang="en-US" sz="1400" dirty="0">
                <a:latin typeface="Arial Narrow" panose="020B0606020202030204" pitchFamily="34" charset="0"/>
              </a:rPr>
              <a:t>engraved </a:t>
            </a:r>
            <a:r>
              <a:rPr lang="en-US" sz="1400" smtClean="0">
                <a:latin typeface="Arial Narrow" panose="020B0606020202030204" pitchFamily="34" charset="0"/>
              </a:rPr>
              <a:t>award presented at </a:t>
            </a:r>
            <a:r>
              <a:rPr lang="en-US" sz="1400" dirty="0">
                <a:latin typeface="Arial Narrow" panose="020B0606020202030204" pitchFamily="34" charset="0"/>
              </a:rPr>
              <a:t>the ACS Fall Meeting.  </a:t>
            </a:r>
          </a:p>
          <a:p>
            <a:r>
              <a:rPr lang="en-US" sz="1400" dirty="0">
                <a:latin typeface="Arial Narrow" panose="020B0606020202030204" pitchFamily="34" charset="0"/>
              </a:rPr>
              <a:t>  </a:t>
            </a:r>
            <a:endParaRPr lang="en-US" sz="1400" dirty="0" smtClean="0">
              <a:latin typeface="Arial Narrow" panose="020B0606020202030204" pitchFamily="34" charset="0"/>
            </a:endParaRPr>
          </a:p>
          <a:p>
            <a:r>
              <a:rPr lang="en-US" sz="1400" dirty="0" smtClean="0">
                <a:latin typeface="Arial Narrow" panose="020B0606020202030204" pitchFamily="34" charset="0"/>
              </a:rPr>
              <a:t>Initiated:  2020</a:t>
            </a:r>
            <a:endParaRPr lang="en-US" sz="1400" dirty="0">
              <a:latin typeface="Arial Narrow" panose="020B0606020202030204" pitchFamily="34" charset="0"/>
            </a:endParaRPr>
          </a:p>
          <a:p>
            <a:endParaRPr lang="en-US" sz="1400" b="1" dirty="0" smtClean="0">
              <a:latin typeface="Arial Narrow" panose="020B0606020202030204" pitchFamily="34" charset="0"/>
            </a:endParaRPr>
          </a:p>
          <a:p>
            <a:r>
              <a:rPr lang="en-US" sz="1400" dirty="0" smtClean="0">
                <a:latin typeface="Arial Narrow" panose="020B0606020202030204" pitchFamily="34" charset="0"/>
              </a:rPr>
              <a:t>Deadline</a:t>
            </a:r>
            <a:r>
              <a:rPr lang="en-US" sz="1400" dirty="0">
                <a:latin typeface="Arial Narrow" panose="020B0606020202030204" pitchFamily="34" charset="0"/>
              </a:rPr>
              <a:t>:  </a:t>
            </a:r>
            <a:r>
              <a:rPr lang="en-US" sz="1400" b="1" dirty="0" smtClean="0">
                <a:solidFill>
                  <a:srgbClr val="C00000"/>
                </a:solidFill>
                <a:latin typeface="Arial Narrow" panose="020B0606020202030204" pitchFamily="34" charset="0"/>
              </a:rPr>
              <a:t>February 1.</a:t>
            </a:r>
            <a:endParaRPr lang="en-US" sz="1400" b="1" dirty="0">
              <a:solidFill>
                <a:srgbClr val="C00000"/>
              </a:solidFill>
              <a:latin typeface="Arial Narrow" panose="020B0606020202030204" pitchFamily="34" charset="0"/>
            </a:endParaRPr>
          </a:p>
        </p:txBody>
      </p:sp>
      <p:sp>
        <p:nvSpPr>
          <p:cNvPr id="5" name="TextBox 4"/>
          <p:cNvSpPr txBox="1"/>
          <p:nvPr/>
        </p:nvSpPr>
        <p:spPr>
          <a:xfrm>
            <a:off x="6131011" y="1598141"/>
            <a:ext cx="3995352" cy="1600438"/>
          </a:xfrm>
          <a:prstGeom prst="rect">
            <a:avLst/>
          </a:prstGeom>
          <a:noFill/>
        </p:spPr>
        <p:txBody>
          <a:bodyPr wrap="square" rtlCol="0">
            <a:spAutoFit/>
          </a:bodyPr>
          <a:lstStyle/>
          <a:p>
            <a:r>
              <a:rPr lang="en-US" sz="1400" b="1" dirty="0">
                <a:latin typeface="Arial Narrow" panose="020B0606020202030204" pitchFamily="34" charset="0"/>
              </a:rPr>
              <a:t>Nominations</a:t>
            </a:r>
            <a:r>
              <a:rPr lang="en-US" sz="1400" dirty="0">
                <a:latin typeface="Arial Narrow" panose="020B0606020202030204" pitchFamily="34" charset="0"/>
              </a:rPr>
              <a:t>:  </a:t>
            </a:r>
            <a:r>
              <a:rPr lang="en-US" sz="1400" dirty="0" smtClean="0">
                <a:latin typeface="Arial Narrow" panose="020B0606020202030204" pitchFamily="34" charset="0"/>
              </a:rPr>
              <a:t>Made by email from AGFD executive committee members to the award chair</a:t>
            </a:r>
          </a:p>
          <a:p>
            <a:endParaRPr lang="en-US" sz="1400" dirty="0">
              <a:latin typeface="Arial Narrow" panose="020B0606020202030204" pitchFamily="34" charset="0"/>
            </a:endParaRPr>
          </a:p>
          <a:p>
            <a:r>
              <a:rPr lang="en-US" sz="1400" b="1" dirty="0" smtClean="0">
                <a:latin typeface="Arial Narrow" panose="020B0606020202030204" pitchFamily="34" charset="0"/>
              </a:rPr>
              <a:t>Selection</a:t>
            </a:r>
            <a:r>
              <a:rPr lang="en-US" sz="1400" dirty="0" smtClean="0">
                <a:latin typeface="Arial Narrow" panose="020B0606020202030204" pitchFamily="34" charset="0"/>
              </a:rPr>
              <a:t>: Simple majority vote by the AGFD executive committee.</a:t>
            </a:r>
          </a:p>
          <a:p>
            <a:endParaRPr lang="en-US" sz="1400" b="1" dirty="0">
              <a:latin typeface="Arial Narrow" panose="020B0606020202030204" pitchFamily="34" charset="0"/>
            </a:endParaRPr>
          </a:p>
          <a:p>
            <a:r>
              <a:rPr lang="en-US" sz="1400" b="1" dirty="0" smtClean="0">
                <a:latin typeface="Arial Narrow" panose="020B0606020202030204" pitchFamily="34" charset="0"/>
              </a:rPr>
              <a:t>Previous awardees:</a:t>
            </a:r>
            <a:endParaRPr lang="en-US" sz="1400" b="1" dirty="0">
              <a:latin typeface="Arial Narrow" panose="020B0606020202030204" pitchFamily="34" charset="0"/>
            </a:endParaRPr>
          </a:p>
        </p:txBody>
      </p:sp>
      <p:sp>
        <p:nvSpPr>
          <p:cNvPr id="7" name="TextBox 6"/>
          <p:cNvSpPr txBox="1"/>
          <p:nvPr/>
        </p:nvSpPr>
        <p:spPr>
          <a:xfrm>
            <a:off x="2048181" y="5270060"/>
            <a:ext cx="7339913" cy="1077218"/>
          </a:xfrm>
          <a:prstGeom prst="rect">
            <a:avLst/>
          </a:prstGeom>
          <a:solidFill>
            <a:schemeClr val="accent6">
              <a:lumMod val="20000"/>
              <a:lumOff val="80000"/>
            </a:schemeClr>
          </a:solidFill>
        </p:spPr>
        <p:txBody>
          <a:bodyPr wrap="square" rtlCol="0">
            <a:spAutoFit/>
          </a:bodyPr>
          <a:lstStyle/>
          <a:p>
            <a:r>
              <a:rPr lang="en-US" sz="1600" dirty="0" smtClean="0">
                <a:latin typeface="Arial Narrow" panose="020B0606020202030204" pitchFamily="34" charset="0"/>
              </a:rPr>
              <a:t>Note: The Exemplary Leadership Award replaces the award </a:t>
            </a:r>
            <a:r>
              <a:rPr lang="en-US" sz="1600" dirty="0">
                <a:latin typeface="Arial Narrow" panose="020B0606020202030204" pitchFamily="34" charset="0"/>
              </a:rPr>
              <a:t>for Continuous Distinguished Service to </a:t>
            </a:r>
            <a:r>
              <a:rPr lang="en-US" sz="1600" dirty="0" smtClean="0">
                <a:latin typeface="Arial Narrow" panose="020B0606020202030204" pitchFamily="34" charset="0"/>
              </a:rPr>
              <a:t>AGFD, which had been presented on two previous occasions. </a:t>
            </a:r>
          </a:p>
          <a:p>
            <a:pPr lvl="1"/>
            <a:r>
              <a:rPr lang="en-US" sz="1600" dirty="0" smtClean="0">
                <a:latin typeface="Arial Narrow" panose="020B0606020202030204" pitchFamily="34" charset="0"/>
              </a:rPr>
              <a:t>1987:	Cynthia </a:t>
            </a:r>
            <a:r>
              <a:rPr lang="en-US" sz="1600" dirty="0" err="1" smtClean="0">
                <a:latin typeface="Arial Narrow" panose="020B0606020202030204" pitchFamily="34" charset="0"/>
              </a:rPr>
              <a:t>Mussinan</a:t>
            </a:r>
            <a:r>
              <a:rPr lang="en-US" sz="1600" dirty="0" smtClean="0">
                <a:latin typeface="Arial Narrow" panose="020B0606020202030204" pitchFamily="34" charset="0"/>
              </a:rPr>
              <a:t> </a:t>
            </a:r>
          </a:p>
          <a:p>
            <a:pPr lvl="1"/>
            <a:r>
              <a:rPr lang="en-US" sz="1600" dirty="0" smtClean="0">
                <a:latin typeface="Arial Narrow" panose="020B0606020202030204" pitchFamily="34" charset="0"/>
              </a:rPr>
              <a:t>1991:	Daniel MacDougal</a:t>
            </a:r>
            <a:endParaRPr lang="en-US" sz="1600" dirty="0">
              <a:latin typeface="Arial Narrow" panose="020B0606020202030204"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752905354"/>
              </p:ext>
            </p:extLst>
          </p:nvPr>
        </p:nvGraphicFramePr>
        <p:xfrm>
          <a:off x="8930894" y="2934986"/>
          <a:ext cx="914400" cy="792163"/>
        </p:xfrm>
        <a:graphic>
          <a:graphicData uri="http://schemas.openxmlformats.org/presentationml/2006/ole">
            <mc:AlternateContent xmlns:mc="http://schemas.openxmlformats.org/markup-compatibility/2006">
              <mc:Choice xmlns:v="urn:schemas-microsoft-com:vml" Requires="v">
                <p:oleObj spid="_x0000_s21575" name="Document" showAsIcon="1" r:id="rId4" imgW="914400" imgH="792360" progId="Word.Document.12">
                  <p:embed/>
                </p:oleObj>
              </mc:Choice>
              <mc:Fallback>
                <p:oleObj name="Document" showAsIcon="1" r:id="rId4" imgW="914400" imgH="792360" progId="Word.Document.12">
                  <p:embed/>
                  <p:pic>
                    <p:nvPicPr>
                      <p:cNvPr id="0" name=""/>
                      <p:cNvPicPr/>
                      <p:nvPr/>
                    </p:nvPicPr>
                    <p:blipFill>
                      <a:blip r:embed="rId5"/>
                      <a:stretch>
                        <a:fillRect/>
                      </a:stretch>
                    </p:blipFill>
                    <p:spPr>
                      <a:xfrm>
                        <a:off x="8930894" y="2934986"/>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7966980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6600"/>
                </a:solidFill>
                <a:latin typeface="Arial Narrow" panose="020B0606020202030204" pitchFamily="34" charset="0"/>
              </a:rPr>
              <a:t>Book Awards </a:t>
            </a:r>
            <a:endParaRPr lang="en-US" sz="3200" dirty="0">
              <a:solidFill>
                <a:srgbClr val="006600"/>
              </a:solidFill>
              <a:latin typeface="Arial Narrow" panose="020B0606020202030204" pitchFamily="34" charset="0"/>
            </a:endParaRPr>
          </a:p>
        </p:txBody>
      </p:sp>
      <p:sp>
        <p:nvSpPr>
          <p:cNvPr id="3" name="TextBox 2"/>
          <p:cNvSpPr txBox="1"/>
          <p:nvPr/>
        </p:nvSpPr>
        <p:spPr>
          <a:xfrm>
            <a:off x="838200" y="1690688"/>
            <a:ext cx="6172200" cy="3108543"/>
          </a:xfrm>
          <a:prstGeom prst="rect">
            <a:avLst/>
          </a:prstGeom>
          <a:noFill/>
        </p:spPr>
        <p:txBody>
          <a:bodyPr wrap="square" rtlCol="0">
            <a:spAutoFit/>
          </a:bodyPr>
          <a:lstStyle/>
          <a:p>
            <a:r>
              <a:rPr lang="en-US" sz="1400" b="1" dirty="0" smtClean="0">
                <a:latin typeface="Arial Narrow" panose="020B0606020202030204" pitchFamily="34" charset="0"/>
              </a:rPr>
              <a:t>Purpose: </a:t>
            </a:r>
            <a:r>
              <a:rPr lang="en-US" sz="1400" dirty="0" smtClean="0">
                <a:latin typeface="Arial Narrow" panose="020B0606020202030204" pitchFamily="34" charset="0"/>
              </a:rPr>
              <a:t>To recognize editors who publish under division auspices, and whose books have achieved a high sales volume, which provides a source of royalty income to  subsidize costs for future Division Symposia.</a:t>
            </a:r>
          </a:p>
          <a:p>
            <a:endParaRPr lang="en-US" sz="1400" dirty="0">
              <a:latin typeface="Arial Narrow" panose="020B0606020202030204" pitchFamily="34" charset="0"/>
            </a:endParaRPr>
          </a:p>
          <a:p>
            <a:r>
              <a:rPr lang="en-US" sz="1400" b="1" dirty="0" smtClean="0">
                <a:latin typeface="Arial Narrow" panose="020B0606020202030204" pitchFamily="34" charset="0"/>
              </a:rPr>
              <a:t>Eligibility:</a:t>
            </a:r>
            <a:r>
              <a:rPr lang="en-US" sz="1400" dirty="0" smtClean="0">
                <a:latin typeface="Arial Narrow" panose="020B0606020202030204" pitchFamily="34" charset="0"/>
              </a:rPr>
              <a:t> The awardee should be a member of ACS and AGFD.  Editors who have published a book under Division auspices and sales of which have achieved sales of 1000 copies or greater are eligible for a Platinum Club Award. Editors whose books equal or exceed 700 copies qualify for the 700 Club Award.</a:t>
            </a:r>
          </a:p>
          <a:p>
            <a:endParaRPr lang="en-US" sz="1400" dirty="0">
              <a:latin typeface="Arial Narrow" panose="020B0606020202030204" pitchFamily="34" charset="0"/>
            </a:endParaRPr>
          </a:p>
          <a:p>
            <a:r>
              <a:rPr lang="en-US" sz="1400" b="1" dirty="0" smtClean="0">
                <a:latin typeface="Arial Narrow" panose="020B0606020202030204" pitchFamily="34" charset="0"/>
              </a:rPr>
              <a:t>Award:</a:t>
            </a:r>
            <a:r>
              <a:rPr lang="en-US" sz="1400" dirty="0" smtClean="0">
                <a:latin typeface="Arial Narrow" panose="020B0606020202030204" pitchFamily="34" charset="0"/>
              </a:rPr>
              <a:t> An inscribed plaque that commemorates the accomplishment, which is presented at the Division awards banquet at the ACS Fall national meeting. </a:t>
            </a:r>
          </a:p>
          <a:p>
            <a:endParaRPr lang="en-US" sz="1400" dirty="0">
              <a:latin typeface="Arial Narrow" panose="020B0606020202030204" pitchFamily="34" charset="0"/>
            </a:endParaRPr>
          </a:p>
          <a:p>
            <a:r>
              <a:rPr lang="en-US" sz="1400" dirty="0" smtClean="0">
                <a:latin typeface="Arial Narrow" panose="020B0606020202030204" pitchFamily="34" charset="0"/>
              </a:rPr>
              <a:t>Established 1994</a:t>
            </a:r>
          </a:p>
          <a:p>
            <a:endParaRPr lang="en-US" sz="1400" dirty="0">
              <a:latin typeface="Arial Narrow" panose="020B0606020202030204" pitchFamily="34" charset="0"/>
            </a:endParaRPr>
          </a:p>
        </p:txBody>
      </p:sp>
      <p:sp>
        <p:nvSpPr>
          <p:cNvPr id="4" name="TextBox 3"/>
          <p:cNvSpPr txBox="1"/>
          <p:nvPr/>
        </p:nvSpPr>
        <p:spPr>
          <a:xfrm>
            <a:off x="7578811" y="1690688"/>
            <a:ext cx="3945924" cy="1600438"/>
          </a:xfrm>
          <a:prstGeom prst="rect">
            <a:avLst/>
          </a:prstGeom>
          <a:noFill/>
        </p:spPr>
        <p:txBody>
          <a:bodyPr wrap="square" rtlCol="0">
            <a:spAutoFit/>
          </a:bodyPr>
          <a:lstStyle/>
          <a:p>
            <a:r>
              <a:rPr lang="en-US" sz="1400" b="1" dirty="0" smtClean="0">
                <a:latin typeface="Arial Narrow" panose="020B0606020202030204" pitchFamily="34" charset="0"/>
              </a:rPr>
              <a:t>Platinum Club Awardees</a:t>
            </a:r>
          </a:p>
          <a:p>
            <a:endParaRPr lang="en-US" sz="1400" b="1" dirty="0">
              <a:latin typeface="Arial Narrow" panose="020B0606020202030204" pitchFamily="34" charset="0"/>
            </a:endParaRPr>
          </a:p>
          <a:p>
            <a:endParaRPr lang="en-US" sz="1400" b="1" dirty="0" smtClean="0">
              <a:latin typeface="Arial Narrow" panose="020B0606020202030204" pitchFamily="34" charset="0"/>
            </a:endParaRPr>
          </a:p>
          <a:p>
            <a:endParaRPr lang="en-US" sz="1400" b="1" dirty="0" smtClean="0">
              <a:latin typeface="Arial Narrow" panose="020B0606020202030204" pitchFamily="34" charset="0"/>
            </a:endParaRPr>
          </a:p>
          <a:p>
            <a:endParaRPr lang="en-US" sz="1400" b="1" dirty="0">
              <a:latin typeface="Arial Narrow" panose="020B0606020202030204" pitchFamily="34" charset="0"/>
            </a:endParaRPr>
          </a:p>
          <a:p>
            <a:endParaRPr lang="en-US" sz="1400" b="1" dirty="0" smtClean="0">
              <a:latin typeface="Arial Narrow" panose="020B0606020202030204" pitchFamily="34" charset="0"/>
            </a:endParaRPr>
          </a:p>
          <a:p>
            <a:r>
              <a:rPr lang="en-US" sz="1400" b="1" dirty="0" smtClean="0">
                <a:latin typeface="Arial Narrow" panose="020B0606020202030204" pitchFamily="34" charset="0"/>
              </a:rPr>
              <a:t>700 Club Awardees</a:t>
            </a:r>
            <a:endParaRPr lang="en-US" sz="1400" b="1" dirty="0">
              <a:latin typeface="Arial Narrow" panose="020B060602020203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372373715"/>
              </p:ext>
            </p:extLst>
          </p:nvPr>
        </p:nvGraphicFramePr>
        <p:xfrm>
          <a:off x="10309654" y="1734847"/>
          <a:ext cx="914400" cy="771525"/>
        </p:xfrm>
        <a:graphic>
          <a:graphicData uri="http://schemas.openxmlformats.org/presentationml/2006/ole">
            <mc:AlternateContent xmlns:mc="http://schemas.openxmlformats.org/markup-compatibility/2006">
              <mc:Choice xmlns:v="urn:schemas-microsoft-com:vml" Requires="v">
                <p:oleObj spid="_x0000_s11454" name="Document" showAsIcon="1" r:id="rId4" imgW="914400" imgH="771480" progId="Word.Document.12">
                  <p:embed/>
                </p:oleObj>
              </mc:Choice>
              <mc:Fallback>
                <p:oleObj name="Document" showAsIcon="1" r:id="rId4" imgW="914400" imgH="771480" progId="Word.Document.12">
                  <p:embed/>
                  <p:pic>
                    <p:nvPicPr>
                      <p:cNvPr id="0" name=""/>
                      <p:cNvPicPr/>
                      <p:nvPr/>
                    </p:nvPicPr>
                    <p:blipFill>
                      <a:blip r:embed="rId5"/>
                      <a:stretch>
                        <a:fillRect/>
                      </a:stretch>
                    </p:blipFill>
                    <p:spPr>
                      <a:xfrm>
                        <a:off x="10309654" y="1734847"/>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60554309"/>
              </p:ext>
            </p:extLst>
          </p:nvPr>
        </p:nvGraphicFramePr>
        <p:xfrm>
          <a:off x="10375557" y="2905363"/>
          <a:ext cx="914400" cy="771525"/>
        </p:xfrm>
        <a:graphic>
          <a:graphicData uri="http://schemas.openxmlformats.org/presentationml/2006/ole">
            <mc:AlternateContent xmlns:mc="http://schemas.openxmlformats.org/markup-compatibility/2006">
              <mc:Choice xmlns:v="urn:schemas-microsoft-com:vml" Requires="v">
                <p:oleObj spid="_x0000_s11455" name="Document" showAsIcon="1" r:id="rId7" imgW="914400" imgH="771480" progId="Word.Document.12">
                  <p:embed/>
                </p:oleObj>
              </mc:Choice>
              <mc:Fallback>
                <p:oleObj name="Document" showAsIcon="1" r:id="rId7" imgW="914400" imgH="771480" progId="Word.Document.12">
                  <p:embed/>
                  <p:pic>
                    <p:nvPicPr>
                      <p:cNvPr id="0" name=""/>
                      <p:cNvPicPr/>
                      <p:nvPr/>
                    </p:nvPicPr>
                    <p:blipFill>
                      <a:blip r:embed="rId8"/>
                      <a:stretch>
                        <a:fillRect/>
                      </a:stretch>
                    </p:blipFill>
                    <p:spPr>
                      <a:xfrm>
                        <a:off x="10375557" y="2905363"/>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513813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rgbClr val="006600"/>
                </a:solidFill>
                <a:latin typeface="Arial Narrow" panose="020B0606020202030204" pitchFamily="34" charset="0"/>
              </a:rPr>
              <a:t>Sterling </a:t>
            </a:r>
            <a:r>
              <a:rPr lang="en-US" sz="3200" b="1" dirty="0" smtClean="0">
                <a:solidFill>
                  <a:srgbClr val="006600"/>
                </a:solidFill>
                <a:latin typeface="Arial Narrow" panose="020B0606020202030204" pitchFamily="34" charset="0"/>
              </a:rPr>
              <a:t>B. </a:t>
            </a:r>
            <a:r>
              <a:rPr lang="en-US" sz="3200" b="1" dirty="0">
                <a:solidFill>
                  <a:srgbClr val="006600"/>
                </a:solidFill>
                <a:latin typeface="Arial Narrow" panose="020B0606020202030204" pitchFamily="34" charset="0"/>
              </a:rPr>
              <a:t>Hendricks Memorial Lectureship </a:t>
            </a:r>
            <a:r>
              <a:rPr lang="en-US" sz="3200" b="1" dirty="0" smtClean="0">
                <a:solidFill>
                  <a:srgbClr val="006600"/>
                </a:solidFill>
                <a:latin typeface="Arial Narrow" panose="020B0606020202030204" pitchFamily="34" charset="0"/>
              </a:rPr>
              <a:t>Award</a:t>
            </a:r>
            <a:br>
              <a:rPr lang="en-US" sz="3200" b="1" dirty="0" smtClean="0">
                <a:solidFill>
                  <a:srgbClr val="006600"/>
                </a:solidFill>
                <a:latin typeface="Arial Narrow" panose="020B0606020202030204" pitchFamily="34" charset="0"/>
              </a:rPr>
            </a:br>
            <a:r>
              <a:rPr lang="en-US" sz="1200" dirty="0" smtClean="0">
                <a:latin typeface="Arial Narrow" panose="020B0606020202030204" pitchFamily="34" charset="0"/>
              </a:rPr>
              <a:t>Administered </a:t>
            </a:r>
            <a:r>
              <a:rPr lang="en-US" sz="1200" dirty="0">
                <a:latin typeface="Arial Narrow" panose="020B0606020202030204" pitchFamily="34" charset="0"/>
              </a:rPr>
              <a:t>by the Agricultural Research Service of the U.S. Department of </a:t>
            </a:r>
            <a:r>
              <a:rPr lang="en-US" sz="1200" dirty="0" smtClean="0">
                <a:latin typeface="Arial Narrow" panose="020B0606020202030204" pitchFamily="34" charset="0"/>
              </a:rPr>
              <a:t>Agriculture:</a:t>
            </a:r>
            <a:br>
              <a:rPr lang="en-US" sz="1200" dirty="0" smtClean="0">
                <a:latin typeface="Arial Narrow" panose="020B0606020202030204" pitchFamily="34" charset="0"/>
              </a:rPr>
            </a:br>
            <a:r>
              <a:rPr lang="en-US" sz="1200" dirty="0" smtClean="0">
                <a:latin typeface="Arial Narrow" panose="020B0606020202030204" pitchFamily="34" charset="0"/>
              </a:rPr>
              <a:t> cosponsored </a:t>
            </a:r>
            <a:r>
              <a:rPr lang="en-US" sz="1200" dirty="0">
                <a:latin typeface="Arial Narrow" panose="020B0606020202030204" pitchFamily="34" charset="0"/>
              </a:rPr>
              <a:t>by the Division of Agricultural and Food Chemistry and the Division of Agrochemicals.</a:t>
            </a:r>
            <a:endParaRPr lang="en-US" sz="1200" b="1" dirty="0">
              <a:solidFill>
                <a:srgbClr val="006600"/>
              </a:solidFill>
              <a:latin typeface="Arial Narrow" panose="020B0606020202030204" pitchFamily="34" charset="0"/>
            </a:endParaRPr>
          </a:p>
        </p:txBody>
      </p:sp>
      <p:sp>
        <p:nvSpPr>
          <p:cNvPr id="3" name="TextBox 2"/>
          <p:cNvSpPr txBox="1"/>
          <p:nvPr/>
        </p:nvSpPr>
        <p:spPr>
          <a:xfrm>
            <a:off x="659027" y="1690688"/>
            <a:ext cx="6334897" cy="4832092"/>
          </a:xfrm>
          <a:prstGeom prst="rect">
            <a:avLst/>
          </a:prstGeom>
          <a:noFill/>
        </p:spPr>
        <p:txBody>
          <a:bodyPr wrap="square" rtlCol="0">
            <a:spAutoFit/>
          </a:bodyPr>
          <a:lstStyle/>
          <a:p>
            <a:r>
              <a:rPr lang="en-US" sz="1400" dirty="0" smtClean="0">
                <a:latin typeface="Arial Narrow" panose="020B0606020202030204" pitchFamily="34" charset="0"/>
              </a:rPr>
              <a:t>Dr</a:t>
            </a:r>
            <a:r>
              <a:rPr lang="en-US" sz="1400" dirty="0">
                <a:latin typeface="Arial Narrow" panose="020B0606020202030204" pitchFamily="34" charset="0"/>
              </a:rPr>
              <a:t>. Hendricks contributed to many diverse scientific disciplines, including soil science, mineralogy, agronomy, plant physiology, geology, and chemistry.  He is most frequently remembered for discovering </a:t>
            </a:r>
            <a:r>
              <a:rPr lang="en-US" sz="1400" dirty="0" err="1">
                <a:latin typeface="Arial Narrow" panose="020B0606020202030204" pitchFamily="34" charset="0"/>
              </a:rPr>
              <a:t>phytochrome</a:t>
            </a:r>
            <a:r>
              <a:rPr lang="en-US" sz="1400" dirty="0">
                <a:latin typeface="Arial Narrow" panose="020B0606020202030204" pitchFamily="34" charset="0"/>
              </a:rPr>
              <a:t>, the light-activated molecule that regulates many plant processes. </a:t>
            </a:r>
            <a:r>
              <a:rPr lang="en-US" sz="1400" dirty="0">
                <a:latin typeface="Arial Narrow" panose="020B0606020202030204" pitchFamily="34" charset="0"/>
                <a:hlinkClick r:id="rId3"/>
              </a:rPr>
              <a:t>https://</a:t>
            </a:r>
            <a:r>
              <a:rPr lang="en-US" sz="1400" dirty="0" smtClean="0">
                <a:latin typeface="Arial Narrow" panose="020B0606020202030204" pitchFamily="34" charset="0"/>
                <a:hlinkClick r:id="rId3"/>
              </a:rPr>
              <a:t>www.ars.usda.gov/research/lectures/hendricksp/</a:t>
            </a:r>
            <a:endParaRPr lang="en-US" sz="1400" dirty="0" smtClean="0">
              <a:latin typeface="Arial Narrow" panose="020B0606020202030204" pitchFamily="34" charset="0"/>
            </a:endParaRPr>
          </a:p>
          <a:p>
            <a:endParaRPr lang="en-US" sz="1400" dirty="0" smtClean="0">
              <a:latin typeface="Arial Narrow" panose="020B0606020202030204" pitchFamily="34" charset="0"/>
            </a:endParaRPr>
          </a:p>
          <a:p>
            <a:endParaRPr lang="en-US" sz="1400" dirty="0" smtClean="0">
              <a:latin typeface="Arial Narrow" panose="020B0606020202030204" pitchFamily="34" charset="0"/>
            </a:endParaRPr>
          </a:p>
          <a:p>
            <a:r>
              <a:rPr lang="en-US" sz="1400" b="1" dirty="0">
                <a:latin typeface="Arial Narrow" panose="020B0606020202030204" pitchFamily="34" charset="0"/>
              </a:rPr>
              <a:t>Purpose:  </a:t>
            </a:r>
            <a:r>
              <a:rPr lang="en-US" sz="1400" dirty="0">
                <a:latin typeface="Arial Narrow" panose="020B0606020202030204" pitchFamily="34" charset="0"/>
              </a:rPr>
              <a:t>To recognize scientists who have made outstanding contributions to the chemical science of agriculture.</a:t>
            </a:r>
          </a:p>
          <a:p>
            <a:r>
              <a:rPr lang="en-US" sz="1400" dirty="0">
                <a:latin typeface="Arial Narrow" panose="020B0606020202030204" pitchFamily="34" charset="0"/>
              </a:rPr>
              <a:t> </a:t>
            </a:r>
          </a:p>
          <a:p>
            <a:r>
              <a:rPr lang="en-US" sz="1400" b="1" dirty="0">
                <a:latin typeface="Arial Narrow" panose="020B0606020202030204" pitchFamily="34" charset="0"/>
              </a:rPr>
              <a:t>Eligibility:</a:t>
            </a:r>
            <a:r>
              <a:rPr lang="en-US" sz="1400" dirty="0">
                <a:latin typeface="Arial Narrow" panose="020B0606020202030204" pitchFamily="34" charset="0"/>
              </a:rPr>
              <a:t>  Nominees may be outstanding, senior scientists in industry, universities, or government positions.  Current ARS employees are not eligible. </a:t>
            </a:r>
          </a:p>
          <a:p>
            <a:r>
              <a:rPr lang="en-US" sz="1400" dirty="0">
                <a:latin typeface="Arial Narrow" panose="020B0606020202030204" pitchFamily="34" charset="0"/>
              </a:rPr>
              <a:t> </a:t>
            </a:r>
          </a:p>
          <a:p>
            <a:r>
              <a:rPr lang="en-US" sz="1400" b="1" dirty="0">
                <a:latin typeface="Arial Narrow" panose="020B0606020202030204" pitchFamily="34" charset="0"/>
              </a:rPr>
              <a:t>Prize:  </a:t>
            </a:r>
            <a:r>
              <a:rPr lang="en-US" sz="1400" dirty="0">
                <a:latin typeface="Arial Narrow" panose="020B0606020202030204" pitchFamily="34" charset="0"/>
              </a:rPr>
              <a:t>The Lecture, on a scientific topic, trend or policy issue of the Lecturer's choice, will be presented at the ACS Fall Meeting. The lectureship is presented at an AGFD symposium in </a:t>
            </a:r>
            <a:r>
              <a:rPr lang="en-US" sz="1400" dirty="0" smtClean="0">
                <a:latin typeface="Arial Narrow" panose="020B0606020202030204" pitchFamily="34" charset="0"/>
              </a:rPr>
              <a:t>odd-numbered </a:t>
            </a:r>
            <a:r>
              <a:rPr lang="en-US" sz="1400" dirty="0">
                <a:latin typeface="Arial Narrow" panose="020B0606020202030204" pitchFamily="34" charset="0"/>
              </a:rPr>
              <a:t>years and in an AGRO symposium in </a:t>
            </a:r>
            <a:r>
              <a:rPr lang="en-US" sz="1400" dirty="0" smtClean="0">
                <a:latin typeface="Arial Narrow" panose="020B0606020202030204" pitchFamily="34" charset="0"/>
              </a:rPr>
              <a:t>even-numbered years. The </a:t>
            </a:r>
            <a:r>
              <a:rPr lang="en-US" sz="1400" dirty="0">
                <a:latin typeface="Arial Narrow" panose="020B0606020202030204" pitchFamily="34" charset="0"/>
              </a:rPr>
              <a:t>award includes an honorarium of $2000, a bronze medallion, and expenses to present the Lecture.  All of these costs are borne by ARS, which selects the winner</a:t>
            </a:r>
            <a:r>
              <a:rPr lang="en-US" sz="1400" dirty="0" smtClean="0">
                <a:latin typeface="Arial Narrow" panose="020B0606020202030204" pitchFamily="34" charset="0"/>
              </a:rPr>
              <a:t>.</a:t>
            </a:r>
          </a:p>
          <a:p>
            <a:endParaRPr lang="en-US" sz="1400" dirty="0">
              <a:latin typeface="Arial Narrow" panose="020B0606020202030204" pitchFamily="34" charset="0"/>
            </a:endParaRPr>
          </a:p>
          <a:p>
            <a:r>
              <a:rPr lang="en-US" sz="1400" dirty="0" smtClean="0">
                <a:latin typeface="Arial Narrow" panose="020B0606020202030204" pitchFamily="34" charset="0"/>
              </a:rPr>
              <a:t>First awarded: 1981</a:t>
            </a:r>
          </a:p>
          <a:p>
            <a:endParaRPr lang="en-US" sz="1400" dirty="0">
              <a:latin typeface="Arial Narrow" panose="020B0606020202030204" pitchFamily="34" charset="0"/>
            </a:endParaRPr>
          </a:p>
          <a:p>
            <a:r>
              <a:rPr lang="en-US" sz="1400" dirty="0" smtClean="0">
                <a:latin typeface="Arial Narrow" panose="020B0606020202030204" pitchFamily="34" charset="0"/>
              </a:rPr>
              <a:t>Nomination Deadline: </a:t>
            </a:r>
            <a:r>
              <a:rPr lang="en-US" sz="1400" b="1" dirty="0" smtClean="0">
                <a:solidFill>
                  <a:srgbClr val="C00000"/>
                </a:solidFill>
                <a:latin typeface="Arial Narrow" panose="020B0606020202030204" pitchFamily="34" charset="0"/>
              </a:rPr>
              <a:t>January 14, 2022</a:t>
            </a:r>
            <a:endParaRPr lang="en-US" sz="1400" b="1" dirty="0">
              <a:solidFill>
                <a:srgbClr val="C00000"/>
              </a:solidFill>
              <a:latin typeface="Arial Narrow" panose="020B0606020202030204" pitchFamily="34" charset="0"/>
            </a:endParaRPr>
          </a:p>
          <a:p>
            <a:endParaRPr lang="en-US" sz="1400" dirty="0">
              <a:latin typeface="Arial Narrow" panose="020B0606020202030204" pitchFamily="34" charset="0"/>
            </a:endParaRPr>
          </a:p>
        </p:txBody>
      </p:sp>
      <p:sp>
        <p:nvSpPr>
          <p:cNvPr id="4" name="TextBox 3"/>
          <p:cNvSpPr txBox="1"/>
          <p:nvPr/>
        </p:nvSpPr>
        <p:spPr>
          <a:xfrm>
            <a:off x="7224584" y="1779373"/>
            <a:ext cx="4267200" cy="2246769"/>
          </a:xfrm>
          <a:prstGeom prst="rect">
            <a:avLst/>
          </a:prstGeom>
          <a:noFill/>
        </p:spPr>
        <p:txBody>
          <a:bodyPr wrap="square" rtlCol="0">
            <a:spAutoFit/>
          </a:bodyPr>
          <a:lstStyle/>
          <a:p>
            <a:r>
              <a:rPr lang="en-US" sz="1400" b="1" dirty="0" smtClean="0">
                <a:latin typeface="Arial Narrow" panose="020B0606020202030204" pitchFamily="34" charset="0"/>
              </a:rPr>
              <a:t>Nominations:</a:t>
            </a:r>
            <a:r>
              <a:rPr lang="en-US" sz="1400" dirty="0" smtClean="0">
                <a:latin typeface="Arial Narrow" panose="020B0606020202030204" pitchFamily="34" charset="0"/>
              </a:rPr>
              <a:t> </a:t>
            </a:r>
          </a:p>
          <a:p>
            <a:r>
              <a:rPr lang="en-US" sz="1400" u="sng" dirty="0">
                <a:latin typeface="Arial Narrow" panose="020B0606020202030204" pitchFamily="34" charset="0"/>
                <a:hlinkClick r:id="rId4"/>
              </a:rPr>
              <a:t>HendricksLecture@usda.gov</a:t>
            </a:r>
            <a:r>
              <a:rPr lang="en-US" sz="1400" dirty="0">
                <a:latin typeface="Arial Narrow" panose="020B0606020202030204" pitchFamily="34" charset="0"/>
              </a:rPr>
              <a:t>.</a:t>
            </a:r>
            <a:endParaRPr lang="en-US" sz="1400" dirty="0" smtClean="0">
              <a:latin typeface="Arial Narrow" panose="020B0606020202030204" pitchFamily="34" charset="0"/>
            </a:endParaRPr>
          </a:p>
          <a:p>
            <a:pPr marL="285750" indent="-285750">
              <a:buFont typeface="Arial" panose="020B0604020202020204" pitchFamily="34" charset="0"/>
              <a:buChar char="•"/>
            </a:pPr>
            <a:r>
              <a:rPr lang="en-US" sz="1400" dirty="0" smtClean="0">
                <a:latin typeface="Arial Narrow" panose="020B0606020202030204" pitchFamily="34" charset="0"/>
              </a:rPr>
              <a:t>Letter </a:t>
            </a:r>
            <a:r>
              <a:rPr lang="en-US" sz="1400" dirty="0">
                <a:latin typeface="Arial Narrow" panose="020B0606020202030204" pitchFamily="34" charset="0"/>
              </a:rPr>
              <a:t>explaining the nominee’s contributions to chemistry and to agriculture </a:t>
            </a:r>
            <a:endParaRPr lang="en-US" sz="1400" dirty="0" smtClean="0">
              <a:latin typeface="Arial Narrow" panose="020B0606020202030204" pitchFamily="34" charset="0"/>
            </a:endParaRPr>
          </a:p>
          <a:p>
            <a:pPr marL="285750" indent="-285750">
              <a:buFont typeface="Arial" panose="020B0604020202020204" pitchFamily="34" charset="0"/>
              <a:buChar char="•"/>
            </a:pPr>
            <a:r>
              <a:rPr lang="en-US" sz="1400" dirty="0" smtClean="0">
                <a:latin typeface="Arial Narrow" panose="020B0606020202030204" pitchFamily="34" charset="0"/>
              </a:rPr>
              <a:t>Nominee’s </a:t>
            </a:r>
            <a:r>
              <a:rPr lang="en-US" sz="1400" dirty="0">
                <a:latin typeface="Arial Narrow" panose="020B0606020202030204" pitchFamily="34" charset="0"/>
              </a:rPr>
              <a:t>current </a:t>
            </a:r>
            <a:r>
              <a:rPr lang="en-US" sz="1400" i="1" dirty="0">
                <a:latin typeface="Arial Narrow" panose="020B0606020202030204" pitchFamily="34" charset="0"/>
              </a:rPr>
              <a:t>curriculum </a:t>
            </a:r>
            <a:r>
              <a:rPr lang="en-US" sz="1400" i="1" dirty="0" smtClean="0">
                <a:latin typeface="Arial Narrow" panose="020B0606020202030204" pitchFamily="34" charset="0"/>
              </a:rPr>
              <a:t>vitae</a:t>
            </a:r>
          </a:p>
          <a:p>
            <a:pPr marL="285750" indent="-285750">
              <a:buFont typeface="Arial" panose="020B0604020202020204" pitchFamily="34" charset="0"/>
              <a:buChar char="•"/>
            </a:pPr>
            <a:endParaRPr lang="en-US" sz="1400" i="1" dirty="0">
              <a:latin typeface="Arial Narrow" panose="020B0606020202030204" pitchFamily="34" charset="0"/>
            </a:endParaRPr>
          </a:p>
          <a:p>
            <a:pPr marL="285750" indent="-285750">
              <a:buFont typeface="Arial" panose="020B0604020202020204" pitchFamily="34" charset="0"/>
              <a:buChar char="•"/>
            </a:pPr>
            <a:endParaRPr lang="en-US" sz="1400" i="1" dirty="0" smtClean="0">
              <a:latin typeface="Arial Narrow" panose="020B0606020202030204" pitchFamily="34" charset="0"/>
            </a:endParaRPr>
          </a:p>
          <a:p>
            <a:pPr marL="285750" indent="-285750">
              <a:buFont typeface="Arial" panose="020B0604020202020204" pitchFamily="34" charset="0"/>
              <a:buChar char="•"/>
            </a:pPr>
            <a:endParaRPr lang="en-US" sz="1400" i="1" dirty="0">
              <a:latin typeface="Arial Narrow" panose="020B0606020202030204" pitchFamily="34" charset="0"/>
            </a:endParaRPr>
          </a:p>
          <a:p>
            <a:pPr marL="285750" indent="-285750">
              <a:buFont typeface="Arial" panose="020B0604020202020204" pitchFamily="34" charset="0"/>
              <a:buChar char="•"/>
            </a:pPr>
            <a:endParaRPr lang="en-US" sz="1400" i="1" dirty="0" smtClean="0">
              <a:latin typeface="Arial Narrow" panose="020B0606020202030204" pitchFamily="34" charset="0"/>
            </a:endParaRPr>
          </a:p>
          <a:p>
            <a:r>
              <a:rPr lang="en-US" sz="1400" b="1" dirty="0" smtClean="0">
                <a:latin typeface="Arial Narrow" panose="020B0606020202030204" pitchFamily="34" charset="0"/>
              </a:rPr>
              <a:t>Previous Awardees</a:t>
            </a:r>
            <a:endParaRPr lang="en-US" sz="1400" b="1" dirty="0">
              <a:latin typeface="Arial Narrow" panose="020B060602020203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632399602"/>
              </p:ext>
            </p:extLst>
          </p:nvPr>
        </p:nvGraphicFramePr>
        <p:xfrm>
          <a:off x="9674772" y="3710652"/>
          <a:ext cx="914400" cy="792163"/>
        </p:xfrm>
        <a:graphic>
          <a:graphicData uri="http://schemas.openxmlformats.org/presentationml/2006/ole">
            <mc:AlternateContent xmlns:mc="http://schemas.openxmlformats.org/markup-compatibility/2006">
              <mc:Choice xmlns:v="urn:schemas-microsoft-com:vml" Requires="v">
                <p:oleObj spid="_x0000_s18507" name="Document" showAsIcon="1" r:id="rId6" imgW="914400" imgH="792360" progId="Word.Document.12">
                  <p:embed/>
                </p:oleObj>
              </mc:Choice>
              <mc:Fallback>
                <p:oleObj name="Document" showAsIcon="1" r:id="rId6" imgW="914400" imgH="792360" progId="Word.Document.12">
                  <p:embed/>
                  <p:pic>
                    <p:nvPicPr>
                      <p:cNvPr id="0" name=""/>
                      <p:cNvPicPr/>
                      <p:nvPr/>
                    </p:nvPicPr>
                    <p:blipFill>
                      <a:blip r:embed="rId7"/>
                      <a:stretch>
                        <a:fillRect/>
                      </a:stretch>
                    </p:blipFill>
                    <p:spPr>
                      <a:xfrm>
                        <a:off x="9674772" y="3710652"/>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2113252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solidFill>
                  <a:srgbClr val="006600"/>
                </a:solidFill>
                <a:latin typeface="Arial Narrow" panose="020B0606020202030204" pitchFamily="34" charset="0"/>
              </a:rPr>
              <a:t>Kenneth </a:t>
            </a:r>
            <a:r>
              <a:rPr lang="en-US" sz="3200" b="1" dirty="0">
                <a:solidFill>
                  <a:srgbClr val="006600"/>
                </a:solidFill>
                <a:latin typeface="Arial Narrow" panose="020B0606020202030204" pitchFamily="34" charset="0"/>
              </a:rPr>
              <a:t>A. Spencer </a:t>
            </a:r>
            <a:r>
              <a:rPr lang="en-US" sz="3200" b="1" dirty="0" smtClean="0">
                <a:solidFill>
                  <a:srgbClr val="006600"/>
                </a:solidFill>
                <a:latin typeface="Arial Narrow" panose="020B0606020202030204" pitchFamily="34" charset="0"/>
              </a:rPr>
              <a:t>Award</a:t>
            </a:r>
            <a:r>
              <a:rPr lang="en-US" sz="3200" dirty="0" smtClean="0">
                <a:solidFill>
                  <a:srgbClr val="006600"/>
                </a:solidFill>
                <a:latin typeface="Arial Narrow" panose="020B0606020202030204" pitchFamily="34" charset="0"/>
              </a:rPr>
              <a:t/>
            </a:r>
            <a:br>
              <a:rPr lang="en-US" sz="3200" dirty="0" smtClean="0">
                <a:solidFill>
                  <a:srgbClr val="006600"/>
                </a:solidFill>
                <a:latin typeface="Arial Narrow" panose="020B0606020202030204" pitchFamily="34" charset="0"/>
              </a:rPr>
            </a:br>
            <a:r>
              <a:rPr lang="en-US" sz="1300" dirty="0">
                <a:latin typeface="Arial Narrow" panose="020B0606020202030204" pitchFamily="34" charset="0"/>
              </a:rPr>
              <a:t>Administered by the Kansas City Section of </a:t>
            </a:r>
            <a:r>
              <a:rPr lang="en-US" sz="1300" dirty="0" smtClean="0">
                <a:latin typeface="Arial Narrow" panose="020B0606020202030204" pitchFamily="34" charset="0"/>
              </a:rPr>
              <a:t>ACS:</a:t>
            </a:r>
            <a:br>
              <a:rPr lang="en-US" sz="1300" dirty="0" smtClean="0">
                <a:latin typeface="Arial Narrow" panose="020B0606020202030204" pitchFamily="34" charset="0"/>
              </a:rPr>
            </a:br>
            <a:r>
              <a:rPr lang="en-US" sz="1300" dirty="0" smtClean="0">
                <a:latin typeface="Arial Narrow" panose="020B0606020202030204" pitchFamily="34" charset="0"/>
              </a:rPr>
              <a:t>cosponsored </a:t>
            </a:r>
            <a:r>
              <a:rPr lang="en-US" sz="1300" dirty="0">
                <a:latin typeface="Arial Narrow" panose="020B0606020202030204" pitchFamily="34" charset="0"/>
              </a:rPr>
              <a:t>by the Division of Agricultural and Food Chemistry and the Division of Agrochemicals.</a:t>
            </a:r>
            <a:endParaRPr lang="en-US" sz="1300" dirty="0">
              <a:solidFill>
                <a:srgbClr val="006600"/>
              </a:solidFill>
              <a:latin typeface="Arial Narrow" panose="020B0606020202030204" pitchFamily="34" charset="0"/>
            </a:endParaRPr>
          </a:p>
        </p:txBody>
      </p:sp>
      <p:sp>
        <p:nvSpPr>
          <p:cNvPr id="3" name="TextBox 2"/>
          <p:cNvSpPr txBox="1"/>
          <p:nvPr/>
        </p:nvSpPr>
        <p:spPr>
          <a:xfrm>
            <a:off x="691978" y="1631092"/>
            <a:ext cx="5395784" cy="4616648"/>
          </a:xfrm>
          <a:prstGeom prst="rect">
            <a:avLst/>
          </a:prstGeom>
          <a:noFill/>
        </p:spPr>
        <p:txBody>
          <a:bodyPr wrap="square" rtlCol="0">
            <a:spAutoFit/>
          </a:bodyPr>
          <a:lstStyle/>
          <a:p>
            <a:r>
              <a:rPr lang="en-US" sz="1400" dirty="0">
                <a:latin typeface="Arial Narrow" panose="020B0606020202030204" pitchFamily="34" charset="0"/>
              </a:rPr>
              <a:t>Purpose:  The Kansas City Section continues to present this award to stimulate education, research and industrial developments in science and technology at all levels in the area and to promote chemistry in agricultural and food science nationwide</a:t>
            </a:r>
            <a:r>
              <a:rPr lang="en-US" sz="1400" dirty="0" smtClean="0">
                <a:latin typeface="Arial Narrow" panose="020B0606020202030204" pitchFamily="34" charset="0"/>
              </a:rPr>
              <a:t>.</a:t>
            </a:r>
          </a:p>
          <a:p>
            <a:endParaRPr lang="en-US" sz="1400" dirty="0">
              <a:latin typeface="Arial Narrow" panose="020B0606020202030204" pitchFamily="34" charset="0"/>
            </a:endParaRPr>
          </a:p>
          <a:p>
            <a:r>
              <a:rPr lang="en-US" sz="1400" dirty="0">
                <a:latin typeface="Arial Narrow" panose="020B0606020202030204" pitchFamily="34" charset="0"/>
              </a:rPr>
              <a:t>Eligibility:  A candidate must be a citizen of the United States and must have done the work for which he or she qualified as a candidate within the United States. The candidate need not be a member of ACS. A candidate’s work, whether done in education, industry or research, should have meritoriously contributed to the advancement of agricultural and food chemistry.</a:t>
            </a:r>
          </a:p>
          <a:p>
            <a:r>
              <a:rPr lang="en-US" sz="1400" dirty="0">
                <a:latin typeface="Arial Narrow" panose="020B0606020202030204" pitchFamily="34" charset="0"/>
              </a:rPr>
              <a:t> </a:t>
            </a:r>
          </a:p>
          <a:p>
            <a:r>
              <a:rPr lang="en-US" sz="1400" dirty="0">
                <a:latin typeface="Arial Narrow" panose="020B0606020202030204" pitchFamily="34" charset="0"/>
              </a:rPr>
              <a:t>Prize:  The Award consists of a medal and an honorarium of $6,000, both of which are presented at a public meeting sponsored by the Kansas City Section. At this meeting the recipient will deliver an address outlining his or her achievements</a:t>
            </a:r>
            <a:r>
              <a:rPr lang="en-US" sz="1400" dirty="0" smtClean="0">
                <a:latin typeface="Arial Narrow" panose="020B0606020202030204" pitchFamily="34" charset="0"/>
              </a:rPr>
              <a:t>.</a:t>
            </a:r>
          </a:p>
          <a:p>
            <a:endParaRPr lang="en-US" sz="1400" dirty="0">
              <a:latin typeface="Arial Narrow" panose="020B0606020202030204" pitchFamily="34" charset="0"/>
            </a:endParaRPr>
          </a:p>
          <a:p>
            <a:r>
              <a:rPr lang="en-US" sz="1400" dirty="0"/>
              <a:t>First awarded:  </a:t>
            </a:r>
            <a:r>
              <a:rPr lang="en-US" sz="1400" dirty="0" smtClean="0"/>
              <a:t>1955</a:t>
            </a:r>
          </a:p>
          <a:p>
            <a:r>
              <a:rPr lang="en-US" sz="1400" dirty="0"/>
              <a:t> </a:t>
            </a:r>
          </a:p>
          <a:p>
            <a:r>
              <a:rPr lang="en-US" sz="1400" dirty="0"/>
              <a:t>Deadline:  </a:t>
            </a:r>
            <a:r>
              <a:rPr lang="en-US" sz="1400" dirty="0" smtClean="0"/>
              <a:t>See </a:t>
            </a:r>
            <a:r>
              <a:rPr lang="en-US" sz="1400" dirty="0" smtClean="0">
                <a:solidFill>
                  <a:srgbClr val="C00000"/>
                </a:solidFill>
              </a:rPr>
              <a:t>https</a:t>
            </a:r>
            <a:r>
              <a:rPr lang="en-US" sz="1400" dirty="0">
                <a:solidFill>
                  <a:srgbClr val="C00000"/>
                </a:solidFill>
              </a:rPr>
              <a:t>://acs-kc.com/spencer-application</a:t>
            </a:r>
            <a:endParaRPr lang="en-US" sz="1400" dirty="0"/>
          </a:p>
          <a:p>
            <a:endParaRPr lang="en-US" sz="1400" dirty="0">
              <a:latin typeface="Arial Narrow" panose="020B0606020202030204" pitchFamily="34" charset="0"/>
            </a:endParaRPr>
          </a:p>
          <a:p>
            <a:endParaRPr lang="en-US" sz="1400" dirty="0">
              <a:latin typeface="Arial Narrow" panose="020B0606020202030204" pitchFamily="34" charset="0"/>
            </a:endParaRPr>
          </a:p>
        </p:txBody>
      </p:sp>
      <p:sp>
        <p:nvSpPr>
          <p:cNvPr id="4" name="TextBox 3"/>
          <p:cNvSpPr txBox="1"/>
          <p:nvPr/>
        </p:nvSpPr>
        <p:spPr>
          <a:xfrm>
            <a:off x="7002162" y="1690688"/>
            <a:ext cx="3682314" cy="1815882"/>
          </a:xfrm>
          <a:prstGeom prst="rect">
            <a:avLst/>
          </a:prstGeom>
          <a:noFill/>
        </p:spPr>
        <p:txBody>
          <a:bodyPr wrap="square" rtlCol="0">
            <a:spAutoFit/>
          </a:bodyPr>
          <a:lstStyle/>
          <a:p>
            <a:r>
              <a:rPr lang="en-US" sz="1400" b="1" dirty="0" smtClean="0">
                <a:latin typeface="Arial Narrow" panose="020B0606020202030204" pitchFamily="34" charset="0"/>
              </a:rPr>
              <a:t>Nomination information: </a:t>
            </a:r>
          </a:p>
          <a:p>
            <a:r>
              <a:rPr lang="en-US" sz="1400" dirty="0" smtClean="0">
                <a:latin typeface="Arial Narrow" panose="020B0606020202030204" pitchFamily="34" charset="0"/>
                <a:hlinkClick r:id="rId3"/>
              </a:rPr>
              <a:t>https</a:t>
            </a:r>
            <a:r>
              <a:rPr lang="en-US" sz="1400" dirty="0">
                <a:latin typeface="Arial Narrow" panose="020B0606020202030204" pitchFamily="34" charset="0"/>
                <a:hlinkClick r:id="rId3"/>
              </a:rPr>
              <a:t>://</a:t>
            </a:r>
            <a:r>
              <a:rPr lang="en-US" sz="1400" dirty="0" smtClean="0">
                <a:latin typeface="Arial Narrow" panose="020B0606020202030204" pitchFamily="34" charset="0"/>
                <a:hlinkClick r:id="rId3"/>
              </a:rPr>
              <a:t>acs-kc.com/spencer-application</a:t>
            </a:r>
            <a:endParaRPr lang="en-US" sz="1400" dirty="0" smtClean="0">
              <a:latin typeface="Arial Narrow" panose="020B0606020202030204" pitchFamily="34" charset="0"/>
            </a:endParaRPr>
          </a:p>
          <a:p>
            <a:endParaRPr lang="en-US" sz="1400" dirty="0">
              <a:latin typeface="Arial Narrow" panose="020B0606020202030204" pitchFamily="34" charset="0"/>
            </a:endParaRPr>
          </a:p>
          <a:p>
            <a:endParaRPr lang="en-US" sz="1400" dirty="0" smtClean="0">
              <a:latin typeface="Arial Narrow" panose="020B0606020202030204" pitchFamily="34" charset="0"/>
            </a:endParaRPr>
          </a:p>
          <a:p>
            <a:endParaRPr lang="en-US" sz="1400" dirty="0" smtClean="0">
              <a:latin typeface="Arial Narrow" panose="020B0606020202030204" pitchFamily="34" charset="0"/>
            </a:endParaRPr>
          </a:p>
          <a:p>
            <a:endParaRPr lang="en-US" sz="1400" dirty="0">
              <a:latin typeface="Arial Narrow" panose="020B0606020202030204" pitchFamily="34" charset="0"/>
            </a:endParaRPr>
          </a:p>
          <a:p>
            <a:r>
              <a:rPr lang="en-US" sz="1400" b="1" dirty="0" smtClean="0">
                <a:latin typeface="Arial Narrow" panose="020B0606020202030204" pitchFamily="34" charset="0"/>
              </a:rPr>
              <a:t>Previous awardees:</a:t>
            </a:r>
            <a:endParaRPr lang="en-US" sz="1400" b="1" dirty="0">
              <a:latin typeface="Arial Narrow" panose="020B0606020202030204" pitchFamily="34" charset="0"/>
            </a:endParaRPr>
          </a:p>
          <a:p>
            <a:endParaRPr lang="en-US" sz="1400" dirty="0">
              <a:latin typeface="Arial Narrow" panose="020B060602020203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57268422"/>
              </p:ext>
            </p:extLst>
          </p:nvPr>
        </p:nvGraphicFramePr>
        <p:xfrm>
          <a:off x="9510811" y="3063656"/>
          <a:ext cx="914400" cy="792163"/>
        </p:xfrm>
        <a:graphic>
          <a:graphicData uri="http://schemas.openxmlformats.org/presentationml/2006/ole">
            <mc:AlternateContent xmlns:mc="http://schemas.openxmlformats.org/markup-compatibility/2006">
              <mc:Choice xmlns:v="urn:schemas-microsoft-com:vml" Requires="v">
                <p:oleObj spid="_x0000_s19529" name="Document" showAsIcon="1" r:id="rId5" imgW="914400" imgH="792360" progId="Word.Document.12">
                  <p:embed/>
                </p:oleObj>
              </mc:Choice>
              <mc:Fallback>
                <p:oleObj name="Document" showAsIcon="1" r:id="rId5" imgW="914400" imgH="792360" progId="Word.Document.12">
                  <p:embed/>
                  <p:pic>
                    <p:nvPicPr>
                      <p:cNvPr id="0" name=""/>
                      <p:cNvPicPr/>
                      <p:nvPr/>
                    </p:nvPicPr>
                    <p:blipFill>
                      <a:blip r:embed="rId6"/>
                      <a:stretch>
                        <a:fillRect/>
                      </a:stretch>
                    </p:blipFill>
                    <p:spPr>
                      <a:xfrm>
                        <a:off x="9510811" y="3063656"/>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7019962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solidFill>
                  <a:srgbClr val="006600"/>
                </a:solidFill>
                <a:latin typeface="Arial Narrow" panose="020B0606020202030204" pitchFamily="34" charset="0"/>
              </a:rPr>
              <a:t>ACS </a:t>
            </a:r>
            <a:r>
              <a:rPr lang="en-US" sz="3200" b="1" dirty="0">
                <a:solidFill>
                  <a:srgbClr val="006600"/>
                </a:solidFill>
                <a:latin typeface="Arial Narrow" panose="020B0606020202030204" pitchFamily="34" charset="0"/>
              </a:rPr>
              <a:t>Fellows</a:t>
            </a:r>
            <a:r>
              <a:rPr lang="en-US" sz="3200" dirty="0">
                <a:solidFill>
                  <a:srgbClr val="006600"/>
                </a:solidFill>
                <a:latin typeface="Arial Narrow" panose="020B0606020202030204" pitchFamily="34" charset="0"/>
              </a:rPr>
              <a:t/>
            </a:r>
            <a:br>
              <a:rPr lang="en-US" sz="3200" dirty="0">
                <a:solidFill>
                  <a:srgbClr val="006600"/>
                </a:solidFill>
                <a:latin typeface="Arial Narrow" panose="020B0606020202030204" pitchFamily="34" charset="0"/>
              </a:rPr>
            </a:br>
            <a:r>
              <a:rPr lang="en-US" sz="1400" dirty="0">
                <a:solidFill>
                  <a:srgbClr val="006600"/>
                </a:solidFill>
                <a:latin typeface="Arial Narrow" panose="020B0606020202030204" pitchFamily="34" charset="0"/>
                <a:hlinkClick r:id="rId3"/>
              </a:rPr>
              <a:t>https://</a:t>
            </a:r>
            <a:r>
              <a:rPr lang="en-US" sz="1400" dirty="0" smtClean="0">
                <a:solidFill>
                  <a:srgbClr val="006600"/>
                </a:solidFill>
                <a:latin typeface="Arial Narrow" panose="020B0606020202030204" pitchFamily="34" charset="0"/>
                <a:hlinkClick r:id="rId3"/>
              </a:rPr>
              <a:t>www.acs.org/content/acs/en/funding-and-awards/fellows.html</a:t>
            </a:r>
            <a:r>
              <a:rPr lang="en-US" sz="1400" dirty="0" smtClean="0">
                <a:solidFill>
                  <a:srgbClr val="006600"/>
                </a:solidFill>
                <a:latin typeface="Arial Narrow" panose="020B0606020202030204" pitchFamily="34" charset="0"/>
              </a:rPr>
              <a:t/>
            </a:r>
            <a:br>
              <a:rPr lang="en-US" sz="1400" dirty="0" smtClean="0">
                <a:solidFill>
                  <a:srgbClr val="006600"/>
                </a:solidFill>
                <a:latin typeface="Arial Narrow" panose="020B0606020202030204" pitchFamily="34" charset="0"/>
              </a:rPr>
            </a:br>
            <a:endParaRPr lang="en-US" sz="1400" dirty="0">
              <a:solidFill>
                <a:srgbClr val="006600"/>
              </a:solidFill>
              <a:latin typeface="Arial Narrow" panose="020B0606020202030204" pitchFamily="34" charset="0"/>
            </a:endParaRPr>
          </a:p>
        </p:txBody>
      </p:sp>
      <p:sp>
        <p:nvSpPr>
          <p:cNvPr id="4" name="TextBox 3"/>
          <p:cNvSpPr txBox="1"/>
          <p:nvPr/>
        </p:nvSpPr>
        <p:spPr>
          <a:xfrm>
            <a:off x="691978" y="1532238"/>
            <a:ext cx="10808043" cy="1569660"/>
          </a:xfrm>
          <a:prstGeom prst="rect">
            <a:avLst/>
          </a:prstGeom>
          <a:noFill/>
        </p:spPr>
        <p:txBody>
          <a:bodyPr wrap="square" rtlCol="0">
            <a:spAutoFit/>
          </a:bodyPr>
          <a:lstStyle/>
          <a:p>
            <a:r>
              <a:rPr lang="en-US" sz="1600" dirty="0" smtClean="0">
                <a:latin typeface="Arial Narrow" panose="020B0606020202030204" pitchFamily="34" charset="0"/>
              </a:rPr>
              <a:t>The </a:t>
            </a:r>
            <a:r>
              <a:rPr lang="en-US" sz="1600" dirty="0">
                <a:latin typeface="Arial Narrow" panose="020B0606020202030204" pitchFamily="34" charset="0"/>
              </a:rPr>
              <a:t>American Chemical Society (ACS) Fellows Program was created by the ACS Board of Directors in December 2008 to recognize members of ACS for outstanding achievements in and contributions to science, the profession, and the Society.</a:t>
            </a:r>
            <a:r>
              <a:rPr lang="en-US" sz="1600" dirty="0"/>
              <a:t> </a:t>
            </a:r>
            <a:endParaRPr lang="en-US" sz="1600" dirty="0" smtClean="0"/>
          </a:p>
          <a:p>
            <a:endParaRPr lang="en-US" sz="1600" dirty="0"/>
          </a:p>
          <a:p>
            <a:r>
              <a:rPr lang="en-US" sz="1600" dirty="0" smtClean="0"/>
              <a:t>Divisions can nominate twice their number of councilors </a:t>
            </a:r>
          </a:p>
          <a:p>
            <a:endParaRPr lang="en-US" sz="1600" dirty="0"/>
          </a:p>
          <a:p>
            <a:r>
              <a:rPr lang="en-US" sz="1600" dirty="0" smtClean="0"/>
              <a:t>AGFD members Selected as ACS Fellows: </a:t>
            </a:r>
            <a:endParaRPr lang="en-US" sz="1600" dirty="0"/>
          </a:p>
        </p:txBody>
      </p:sp>
      <p:sp>
        <p:nvSpPr>
          <p:cNvPr id="5" name="TextBox 4"/>
          <p:cNvSpPr txBox="1"/>
          <p:nvPr/>
        </p:nvSpPr>
        <p:spPr>
          <a:xfrm>
            <a:off x="838200" y="3441116"/>
            <a:ext cx="10719486" cy="1261884"/>
          </a:xfrm>
          <a:prstGeom prst="rect">
            <a:avLst/>
          </a:prstGeom>
          <a:noFill/>
        </p:spPr>
        <p:txBody>
          <a:bodyPr wrap="square" rtlCol="0">
            <a:spAutoFit/>
          </a:bodyPr>
          <a:lstStyle/>
          <a:p>
            <a:pPr algn="ctr"/>
            <a:r>
              <a:rPr lang="en-US" sz="3200" dirty="0" smtClean="0">
                <a:solidFill>
                  <a:srgbClr val="006600"/>
                </a:solidFill>
                <a:latin typeface="Arial Narrow" panose="020B0606020202030204" pitchFamily="34" charset="0"/>
              </a:rPr>
              <a:t>Journal of Agricultural  and Food Chemistry: </a:t>
            </a:r>
            <a:br>
              <a:rPr lang="en-US" sz="3200" dirty="0" smtClean="0">
                <a:solidFill>
                  <a:srgbClr val="006600"/>
                </a:solidFill>
                <a:latin typeface="Arial Narrow" panose="020B0606020202030204" pitchFamily="34" charset="0"/>
              </a:rPr>
            </a:br>
            <a:r>
              <a:rPr lang="en-US" sz="3200" dirty="0" smtClean="0">
                <a:solidFill>
                  <a:srgbClr val="006600"/>
                </a:solidFill>
                <a:latin typeface="Arial Narrow" panose="020B0606020202030204" pitchFamily="34" charset="0"/>
              </a:rPr>
              <a:t>Research Article of the Year Lectureship</a:t>
            </a:r>
          </a:p>
          <a:p>
            <a:pPr algn="ctr"/>
            <a:r>
              <a:rPr lang="en-US" sz="1200" dirty="0">
                <a:solidFill>
                  <a:srgbClr val="C00000"/>
                </a:solidFill>
                <a:latin typeface="Arial Narrow" panose="020B0606020202030204" pitchFamily="34" charset="0"/>
              </a:rPr>
              <a:t>sponsored by </a:t>
            </a:r>
            <a:r>
              <a:rPr lang="en-US" sz="1200" i="1" dirty="0">
                <a:solidFill>
                  <a:srgbClr val="C00000"/>
                </a:solidFill>
                <a:latin typeface="Arial Narrow" panose="020B0606020202030204" pitchFamily="34" charset="0"/>
              </a:rPr>
              <a:t>JAFC</a:t>
            </a:r>
            <a:r>
              <a:rPr lang="en-US" sz="1200" dirty="0">
                <a:solidFill>
                  <a:srgbClr val="C00000"/>
                </a:solidFill>
                <a:latin typeface="Arial Narrow" panose="020B0606020202030204" pitchFamily="34" charset="0"/>
              </a:rPr>
              <a:t> together with the American Chemical Society (ACS) Divisions of Agricultural and Food Chemistry (AGFD</a:t>
            </a:r>
            <a:r>
              <a:rPr lang="en-US" sz="1200" dirty="0" smtClean="0">
                <a:solidFill>
                  <a:srgbClr val="C00000"/>
                </a:solidFill>
                <a:latin typeface="Arial Narrow" panose="020B0606020202030204" pitchFamily="34" charset="0"/>
              </a:rPr>
              <a:t>) and Agrochemicals </a:t>
            </a:r>
            <a:r>
              <a:rPr lang="en-US" sz="1200" dirty="0">
                <a:solidFill>
                  <a:srgbClr val="C00000"/>
                </a:solidFill>
                <a:latin typeface="Arial Narrow" panose="020B0606020202030204" pitchFamily="34" charset="0"/>
              </a:rPr>
              <a:t>(AGRO</a:t>
            </a:r>
            <a:r>
              <a:rPr lang="en-US" sz="1200" dirty="0" smtClean="0">
                <a:solidFill>
                  <a:srgbClr val="C00000"/>
                </a:solidFill>
                <a:latin typeface="Arial Narrow" panose="020B0606020202030204" pitchFamily="34" charset="0"/>
              </a:rPr>
              <a:t>)</a:t>
            </a:r>
            <a:endParaRPr lang="en-US" sz="1200" dirty="0">
              <a:solidFill>
                <a:srgbClr val="C00000"/>
              </a:solidFill>
              <a:latin typeface="Arial Narrow" panose="020B0606020202030204" pitchFamily="34" charset="0"/>
            </a:endParaRPr>
          </a:p>
        </p:txBody>
      </p:sp>
      <p:sp>
        <p:nvSpPr>
          <p:cNvPr id="7" name="TextBox 6"/>
          <p:cNvSpPr txBox="1"/>
          <p:nvPr/>
        </p:nvSpPr>
        <p:spPr>
          <a:xfrm>
            <a:off x="755821" y="4844665"/>
            <a:ext cx="9879227" cy="1600438"/>
          </a:xfrm>
          <a:prstGeom prst="rect">
            <a:avLst/>
          </a:prstGeom>
          <a:noFill/>
        </p:spPr>
        <p:txBody>
          <a:bodyPr wrap="square" rtlCol="0">
            <a:spAutoFit/>
          </a:bodyPr>
          <a:lstStyle/>
          <a:p>
            <a:r>
              <a:rPr lang="en-US" sz="1400" dirty="0" smtClean="0">
                <a:latin typeface="Arial Narrow" panose="020B0606020202030204" pitchFamily="34" charset="0"/>
              </a:rPr>
              <a:t>Nominations are solicited from the JAFC Advisory Board and the awards are selected by the JAFC Editor and Associate Editors.</a:t>
            </a:r>
          </a:p>
          <a:p>
            <a:r>
              <a:rPr lang="en-US" sz="1400" dirty="0" smtClean="0">
                <a:latin typeface="Arial Narrow" panose="020B0606020202030204" pitchFamily="34" charset="0"/>
              </a:rPr>
              <a:t>Lectures are presented as part of the Division’s technical program held at the Fall ACS national meeting. </a:t>
            </a:r>
          </a:p>
          <a:p>
            <a:r>
              <a:rPr lang="en-US" sz="1400" dirty="0" smtClean="0">
                <a:latin typeface="Arial Narrow" panose="020B0606020202030204" pitchFamily="34" charset="0"/>
              </a:rPr>
              <a:t>A $</a:t>
            </a:r>
            <a:r>
              <a:rPr lang="en-US" sz="1400" dirty="0">
                <a:latin typeface="Arial Narrow" panose="020B0606020202030204" pitchFamily="34" charset="0"/>
              </a:rPr>
              <a:t>1000 USD </a:t>
            </a:r>
            <a:r>
              <a:rPr lang="en-US" sz="1400" dirty="0" smtClean="0">
                <a:latin typeface="Arial Narrow" panose="020B0606020202030204" pitchFamily="34" charset="0"/>
              </a:rPr>
              <a:t>award is presented in conjunction with the lectureship. </a:t>
            </a:r>
          </a:p>
          <a:p>
            <a:r>
              <a:rPr lang="en-US" sz="1400" dirty="0" smtClean="0">
                <a:latin typeface="Arial Narrow" panose="020B0606020202030204" pitchFamily="34" charset="0"/>
              </a:rPr>
              <a:t>First awarded in 2013:</a:t>
            </a:r>
          </a:p>
          <a:p>
            <a:endParaRPr lang="en-US" sz="1400" dirty="0">
              <a:latin typeface="Arial Narrow" panose="020B0606020202030204" pitchFamily="34" charset="0"/>
            </a:endParaRPr>
          </a:p>
          <a:p>
            <a:r>
              <a:rPr lang="en-US" sz="1400" dirty="0" smtClean="0">
                <a:latin typeface="Arial Narrow" panose="020B0606020202030204" pitchFamily="34" charset="0"/>
              </a:rPr>
              <a:t>Papers selected as the Research Article of the year:</a:t>
            </a:r>
            <a:endParaRPr lang="en-US" sz="1400" dirty="0">
              <a:latin typeface="Arial Narrow" panose="020B0606020202030204" pitchFamily="34" charset="0"/>
            </a:endParaRPr>
          </a:p>
          <a:p>
            <a:r>
              <a:rPr lang="en-US" sz="1400" dirty="0" smtClean="0">
                <a:latin typeface="Arial Narrow" panose="020B0606020202030204" pitchFamily="34" charset="0"/>
              </a:rPr>
              <a:t> </a:t>
            </a:r>
            <a:endParaRPr lang="en-US" sz="1400" dirty="0">
              <a:latin typeface="Arial Narrow" panose="020B060602020203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828712083"/>
              </p:ext>
            </p:extLst>
          </p:nvPr>
        </p:nvGraphicFramePr>
        <p:xfrm>
          <a:off x="7600031" y="2362054"/>
          <a:ext cx="914400" cy="792163"/>
        </p:xfrm>
        <a:graphic>
          <a:graphicData uri="http://schemas.openxmlformats.org/presentationml/2006/ole">
            <mc:AlternateContent xmlns:mc="http://schemas.openxmlformats.org/markup-compatibility/2006">
              <mc:Choice xmlns:v="urn:schemas-microsoft-com:vml" Requires="v">
                <p:oleObj spid="_x0000_s20628" name="Document" showAsIcon="1" r:id="rId5" imgW="914400" imgH="792360" progId="Word.Document.12">
                  <p:embed/>
                </p:oleObj>
              </mc:Choice>
              <mc:Fallback>
                <p:oleObj name="Document" showAsIcon="1" r:id="rId5" imgW="914400" imgH="792360" progId="Word.Document.12">
                  <p:embed/>
                  <p:pic>
                    <p:nvPicPr>
                      <p:cNvPr id="0" name=""/>
                      <p:cNvPicPr/>
                      <p:nvPr/>
                    </p:nvPicPr>
                    <p:blipFill>
                      <a:blip r:embed="rId6"/>
                      <a:stretch>
                        <a:fillRect/>
                      </a:stretch>
                    </p:blipFill>
                    <p:spPr>
                      <a:xfrm>
                        <a:off x="7600031" y="2362054"/>
                        <a:ext cx="914400" cy="79216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00639915"/>
              </p:ext>
            </p:extLst>
          </p:nvPr>
        </p:nvGraphicFramePr>
        <p:xfrm>
          <a:off x="7600031" y="5554608"/>
          <a:ext cx="914400" cy="792163"/>
        </p:xfrm>
        <a:graphic>
          <a:graphicData uri="http://schemas.openxmlformats.org/presentationml/2006/ole">
            <mc:AlternateContent xmlns:mc="http://schemas.openxmlformats.org/markup-compatibility/2006">
              <mc:Choice xmlns:v="urn:schemas-microsoft-com:vml" Requires="v">
                <p:oleObj spid="_x0000_s20629" name="Document" showAsIcon="1" r:id="rId8" imgW="914400" imgH="792360" progId="Word.Document.12">
                  <p:embed/>
                </p:oleObj>
              </mc:Choice>
              <mc:Fallback>
                <p:oleObj name="Document" showAsIcon="1" r:id="rId8" imgW="914400" imgH="792360" progId="Word.Document.12">
                  <p:embed/>
                  <p:pic>
                    <p:nvPicPr>
                      <p:cNvPr id="0" name=""/>
                      <p:cNvPicPr/>
                      <p:nvPr/>
                    </p:nvPicPr>
                    <p:blipFill>
                      <a:blip r:embed="rId9"/>
                      <a:stretch>
                        <a:fillRect/>
                      </a:stretch>
                    </p:blipFill>
                    <p:spPr>
                      <a:xfrm>
                        <a:off x="7600031" y="5554608"/>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792850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664823404"/>
              </p:ext>
            </p:extLst>
          </p:nvPr>
        </p:nvGraphicFramePr>
        <p:xfrm>
          <a:off x="544758" y="1161195"/>
          <a:ext cx="6261994" cy="4516120"/>
        </p:xfrm>
        <a:graphic>
          <a:graphicData uri="http://schemas.openxmlformats.org/drawingml/2006/table">
            <a:tbl>
              <a:tblPr firstRow="1" bandRow="1">
                <a:tableStyleId>{5940675A-B579-460E-94D1-54222C63F5DA}</a:tableStyleId>
              </a:tblPr>
              <a:tblGrid>
                <a:gridCol w="3130997"/>
                <a:gridCol w="3130997"/>
              </a:tblGrid>
              <a:tr h="370840">
                <a:tc gridSpan="2">
                  <a:txBody>
                    <a:bodyPr/>
                    <a:lstStyle/>
                    <a:p>
                      <a:r>
                        <a:rPr lang="en-US" sz="1600" b="1" dirty="0" smtClean="0">
                          <a:latin typeface="Arial Narrow" panose="020B0606020202030204" pitchFamily="34" charset="0"/>
                        </a:rPr>
                        <a:t>AGFD Awards Committee</a:t>
                      </a:r>
                      <a:r>
                        <a:rPr lang="en-US" sz="1400" dirty="0" smtClean="0">
                          <a:latin typeface="Arial Narrow" panose="020B0606020202030204" pitchFamily="34" charset="0"/>
                        </a:rPr>
                        <a:t>: </a:t>
                      </a:r>
                      <a:r>
                        <a:rPr lang="en-US" sz="1200" dirty="0" smtClean="0">
                          <a:latin typeface="Arial Narrow" panose="020B0606020202030204" pitchFamily="34" charset="0"/>
                        </a:rPr>
                        <a:t>Michael Morello, Chair</a:t>
                      </a:r>
                      <a:endParaRPr lang="en-US" sz="1200" dirty="0">
                        <a:latin typeface="Arial Narrow" panose="020B0606020202030204" pitchFamily="34" charset="0"/>
                      </a:endParaRPr>
                    </a:p>
                  </a:txBody>
                  <a:tcPr/>
                </a:tc>
                <a:tc hMerge="1">
                  <a:txBody>
                    <a:bodyPr/>
                    <a:lstStyle/>
                    <a:p>
                      <a:endParaRPr lang="en-US" sz="1200" dirty="0">
                        <a:latin typeface="Arial Narrow" panose="020B0606020202030204" pitchFamily="34" charset="0"/>
                      </a:endParaRPr>
                    </a:p>
                  </a:txBody>
                  <a:tcPr/>
                </a:tc>
              </a:tr>
              <a:tr h="0">
                <a:tc>
                  <a:txBody>
                    <a:bodyPr/>
                    <a:lstStyle/>
                    <a:p>
                      <a:r>
                        <a:rPr lang="en-US" sz="1400" b="1" dirty="0" smtClean="0">
                          <a:latin typeface="Arial Narrow" panose="020B0606020202030204" pitchFamily="34" charset="0"/>
                        </a:rPr>
                        <a:t>Award</a:t>
                      </a:r>
                      <a:endParaRPr lang="en-US" sz="1400" b="1" dirty="0">
                        <a:latin typeface="Arial Narrow" panose="020B0606020202030204" pitchFamily="34" charset="0"/>
                      </a:endParaRPr>
                    </a:p>
                  </a:txBody>
                  <a:tcPr/>
                </a:tc>
                <a:tc>
                  <a:txBody>
                    <a:bodyPr/>
                    <a:lstStyle/>
                    <a:p>
                      <a:r>
                        <a:rPr lang="en-US" sz="1400" b="1" dirty="0" smtClean="0">
                          <a:latin typeface="Arial Narrow" panose="020B0606020202030204" pitchFamily="34" charset="0"/>
                        </a:rPr>
                        <a:t>Division Contacts</a:t>
                      </a:r>
                      <a:endParaRPr lang="en-US" sz="1400" b="1" dirty="0">
                        <a:latin typeface="Arial Narrow" panose="020B0606020202030204" pitchFamily="34" charset="0"/>
                      </a:endParaRPr>
                    </a:p>
                  </a:txBody>
                  <a:tcPr/>
                </a:tc>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accent6">
                              <a:lumMod val="50000"/>
                            </a:schemeClr>
                          </a:solidFill>
                          <a:latin typeface="Arial Narrow" panose="020B0606020202030204" pitchFamily="34" charset="0"/>
                        </a:rPr>
                        <a:t>Advancement of Application of Agricultural and Food Chemistry</a:t>
                      </a:r>
                    </a:p>
                  </a:txBody>
                  <a:tcPr/>
                </a:tc>
                <a:tc>
                  <a:txBody>
                    <a:bodyPr/>
                    <a:lstStyle/>
                    <a:p>
                      <a:r>
                        <a:rPr lang="en-US" sz="1200" dirty="0" smtClean="0">
                          <a:latin typeface="Arial Narrow" panose="020B0606020202030204" pitchFamily="34" charset="0"/>
                        </a:rPr>
                        <a:t>Michael Morello</a:t>
                      </a:r>
                      <a:endParaRPr lang="en-US" sz="1200" dirty="0">
                        <a:latin typeface="Arial Narrow" panose="020B0606020202030204" pitchFamily="34" charset="0"/>
                      </a:endParaRPr>
                    </a:p>
                  </a:txBody>
                  <a:tcPr/>
                </a:tc>
              </a:tr>
              <a:tr h="0">
                <a:tc>
                  <a:txBody>
                    <a:bodyPr/>
                    <a:lstStyle/>
                    <a:p>
                      <a:r>
                        <a:rPr lang="en-US" sz="1200" b="0" dirty="0" smtClean="0">
                          <a:solidFill>
                            <a:schemeClr val="accent6">
                              <a:lumMod val="50000"/>
                            </a:schemeClr>
                          </a:solidFill>
                          <a:latin typeface="Arial Narrow" panose="020B0606020202030204" pitchFamily="34" charset="0"/>
                        </a:rPr>
                        <a:t>Young Scientist Awards </a:t>
                      </a:r>
                      <a:endParaRPr lang="en-US" sz="1200" b="0" dirty="0">
                        <a:solidFill>
                          <a:schemeClr val="accent6">
                            <a:lumMod val="50000"/>
                          </a:schemeClr>
                        </a:solidFill>
                        <a:latin typeface="Arial Narrow" panose="020B0606020202030204" pitchFamily="34" charset="0"/>
                      </a:endParaRPr>
                    </a:p>
                  </a:txBody>
                  <a:tcPr/>
                </a:tc>
                <a:tc>
                  <a:txBody>
                    <a:bodyPr/>
                    <a:lstStyle/>
                    <a:p>
                      <a:r>
                        <a:rPr lang="en-US" sz="1200" dirty="0" err="1" smtClean="0">
                          <a:latin typeface="Arial Narrow" panose="020B0606020202030204" pitchFamily="34" charset="0"/>
                        </a:rPr>
                        <a:t>Youngmok</a:t>
                      </a:r>
                      <a:r>
                        <a:rPr lang="en-US" sz="1200" dirty="0" smtClean="0">
                          <a:latin typeface="Arial Narrow" panose="020B0606020202030204" pitchFamily="34" charset="0"/>
                        </a:rPr>
                        <a:t> Kim</a:t>
                      </a:r>
                      <a:endParaRPr lang="en-US" sz="1200" dirty="0">
                        <a:latin typeface="Arial Narrow" panose="020B0606020202030204" pitchFamily="34" charset="0"/>
                      </a:endParaRPr>
                    </a:p>
                  </a:txBody>
                  <a:tcPr/>
                </a:tc>
              </a:tr>
              <a:tr h="0">
                <a:tc>
                  <a:txBody>
                    <a:bodyPr/>
                    <a:lstStyle/>
                    <a:p>
                      <a:r>
                        <a:rPr lang="en-US" sz="1200" b="0" dirty="0" smtClean="0">
                          <a:solidFill>
                            <a:schemeClr val="accent6">
                              <a:lumMod val="50000"/>
                            </a:schemeClr>
                          </a:solidFill>
                          <a:latin typeface="Arial Narrow" panose="020B0606020202030204" pitchFamily="34" charset="0"/>
                        </a:rPr>
                        <a:t>Young</a:t>
                      </a:r>
                      <a:r>
                        <a:rPr lang="en-US" sz="1200" b="0" baseline="0" dirty="0" smtClean="0">
                          <a:solidFill>
                            <a:schemeClr val="accent6">
                              <a:lumMod val="50000"/>
                            </a:schemeClr>
                          </a:solidFill>
                          <a:latin typeface="Arial Narrow" panose="020B0606020202030204" pitchFamily="34" charset="0"/>
                        </a:rPr>
                        <a:t> Industrial Scientist</a:t>
                      </a:r>
                      <a:endParaRPr lang="en-US" sz="1200" b="0" dirty="0">
                        <a:solidFill>
                          <a:schemeClr val="accent6">
                            <a:lumMod val="50000"/>
                          </a:schemeClr>
                        </a:solidFill>
                        <a:latin typeface="Arial Narrow" panose="020B0606020202030204" pitchFamily="34" charset="0"/>
                      </a:endParaRPr>
                    </a:p>
                  </a:txBody>
                  <a:tcPr/>
                </a:tc>
                <a:tc>
                  <a:txBody>
                    <a:bodyPr/>
                    <a:lstStyle/>
                    <a:p>
                      <a:r>
                        <a:rPr lang="en-US" sz="1200" dirty="0" smtClean="0">
                          <a:latin typeface="Arial Narrow" panose="020B0606020202030204" pitchFamily="34" charset="0"/>
                        </a:rPr>
                        <a:t>Brian Guthrie/ Michael Morello</a:t>
                      </a:r>
                      <a:endParaRPr lang="en-US" sz="1200" dirty="0">
                        <a:latin typeface="Arial Narrow" panose="020B0606020202030204" pitchFamily="34" charset="0"/>
                      </a:endParaRPr>
                    </a:p>
                  </a:txBody>
                  <a:tcPr/>
                </a:tc>
              </a:tr>
              <a:tr h="0">
                <a:tc>
                  <a:txBody>
                    <a:bodyPr/>
                    <a:lstStyle/>
                    <a:p>
                      <a:r>
                        <a:rPr lang="en-US" sz="1200" b="0" dirty="0" smtClean="0">
                          <a:solidFill>
                            <a:schemeClr val="accent6">
                              <a:lumMod val="50000"/>
                            </a:schemeClr>
                          </a:solidFill>
                          <a:latin typeface="Arial Narrow" panose="020B0606020202030204" pitchFamily="34" charset="0"/>
                        </a:rPr>
                        <a:t>Fellow Awards </a:t>
                      </a:r>
                      <a:endParaRPr lang="en-US" sz="1200" b="0" dirty="0">
                        <a:solidFill>
                          <a:schemeClr val="accent6">
                            <a:lumMod val="50000"/>
                          </a:schemeClr>
                        </a:solidFill>
                        <a:latin typeface="Arial Narrow" panose="020B0606020202030204" pitchFamily="34" charset="0"/>
                      </a:endParaRPr>
                    </a:p>
                  </a:txBody>
                  <a:tcPr/>
                </a:tc>
                <a:tc>
                  <a:txBody>
                    <a:bodyPr/>
                    <a:lstStyle/>
                    <a:p>
                      <a:r>
                        <a:rPr lang="en-US" sz="1200" dirty="0" smtClean="0">
                          <a:latin typeface="Arial Narrow" panose="020B0606020202030204" pitchFamily="34" charset="0"/>
                        </a:rPr>
                        <a:t>Fereidoon Shahidi</a:t>
                      </a:r>
                      <a:endParaRPr lang="en-US" sz="1200" dirty="0">
                        <a:latin typeface="Arial Narrow" panose="020B0606020202030204" pitchFamily="34" charset="0"/>
                      </a:endParaRPr>
                    </a:p>
                  </a:txBody>
                  <a:tcPr/>
                </a:tc>
              </a:tr>
              <a:tr h="0">
                <a:tc>
                  <a:txBody>
                    <a:bodyPr/>
                    <a:lstStyle/>
                    <a:p>
                      <a:r>
                        <a:rPr lang="en-US" sz="1200" b="0" dirty="0" smtClean="0">
                          <a:solidFill>
                            <a:schemeClr val="accent6">
                              <a:lumMod val="50000"/>
                            </a:schemeClr>
                          </a:solidFill>
                          <a:latin typeface="Arial Narrow" panose="020B0606020202030204" pitchFamily="34" charset="0"/>
                        </a:rPr>
                        <a:t>Roy Teranishi Graduate Fellowship in Food Chemistry</a:t>
                      </a:r>
                      <a:endParaRPr lang="en-US" sz="1200" b="0" dirty="0">
                        <a:solidFill>
                          <a:schemeClr val="accent6">
                            <a:lumMod val="50000"/>
                          </a:schemeClr>
                        </a:solidFill>
                        <a:latin typeface="Arial Narrow" panose="020B0606020202030204" pitchFamily="34" charset="0"/>
                      </a:endParaRPr>
                    </a:p>
                  </a:txBody>
                  <a:tcPr/>
                </a:tc>
                <a:tc>
                  <a:txBody>
                    <a:bodyPr/>
                    <a:lstStyle/>
                    <a:p>
                      <a:r>
                        <a:rPr lang="en-US" sz="1200" dirty="0" smtClean="0">
                          <a:latin typeface="Arial Narrow" panose="020B0606020202030204" pitchFamily="34" charset="0"/>
                        </a:rPr>
                        <a:t>Liangli (Lucy) Yu</a:t>
                      </a:r>
                      <a:endParaRPr lang="en-US" sz="1200" dirty="0">
                        <a:latin typeface="Arial Narrow" panose="020B0606020202030204" pitchFamily="34" charset="0"/>
                      </a:endParaRPr>
                    </a:p>
                  </a:txBody>
                  <a:tcPr/>
                </a:tc>
              </a:tr>
              <a:tr h="0">
                <a:tc>
                  <a:txBody>
                    <a:bodyPr/>
                    <a:lstStyle/>
                    <a:p>
                      <a:r>
                        <a:rPr lang="en-US" sz="1200" b="0" dirty="0" smtClean="0">
                          <a:solidFill>
                            <a:schemeClr val="accent6">
                              <a:lumMod val="50000"/>
                            </a:schemeClr>
                          </a:solidFill>
                          <a:latin typeface="Arial Narrow" panose="020B0606020202030204" pitchFamily="34" charset="0"/>
                        </a:rPr>
                        <a:t>Withycombe–Charalambous Award for Excellence in Graduate Research in Agricultural or Food Chemistry</a:t>
                      </a:r>
                      <a:endParaRPr lang="en-US" sz="1200" b="0" dirty="0">
                        <a:solidFill>
                          <a:schemeClr val="accent6">
                            <a:lumMod val="50000"/>
                          </a:schemeClr>
                        </a:solidFill>
                        <a:latin typeface="Arial Narrow" panose="020B0606020202030204" pitchFamily="34" charset="0"/>
                      </a:endParaRPr>
                    </a:p>
                  </a:txBody>
                  <a:tcPr/>
                </a:tc>
                <a:tc>
                  <a:txBody>
                    <a:bodyPr/>
                    <a:lstStyle/>
                    <a:p>
                      <a:r>
                        <a:rPr lang="en-US" sz="1200" dirty="0" smtClean="0">
                          <a:latin typeface="Arial Narrow" panose="020B0606020202030204" pitchFamily="34" charset="0"/>
                        </a:rPr>
                        <a:t>Kathryn Deibler</a:t>
                      </a:r>
                      <a:endParaRPr lang="en-US" sz="1200" dirty="0">
                        <a:latin typeface="Arial Narrow" panose="020B0606020202030204" pitchFamily="34" charset="0"/>
                      </a:endParaRPr>
                    </a:p>
                  </a:txBody>
                  <a:tcPr/>
                </a:tc>
              </a:tr>
              <a:tr h="0">
                <a:tc>
                  <a:txBody>
                    <a:bodyPr/>
                    <a:lstStyle/>
                    <a:p>
                      <a:r>
                        <a:rPr lang="en-US" sz="1200" b="0" dirty="0" smtClean="0">
                          <a:solidFill>
                            <a:schemeClr val="accent6">
                              <a:lumMod val="50000"/>
                            </a:schemeClr>
                          </a:solidFill>
                          <a:latin typeface="Arial Narrow" panose="020B0606020202030204" pitchFamily="34" charset="0"/>
                        </a:rPr>
                        <a:t>Undergraduate</a:t>
                      </a:r>
                      <a:endParaRPr lang="en-US" sz="1200" b="0" dirty="0">
                        <a:solidFill>
                          <a:schemeClr val="accent6">
                            <a:lumMod val="50000"/>
                          </a:schemeClr>
                        </a:solidFill>
                        <a:latin typeface="Arial Narrow" panose="020B0606020202030204" pitchFamily="34" charset="0"/>
                      </a:endParaRPr>
                    </a:p>
                  </a:txBody>
                  <a:tcPr/>
                </a:tc>
                <a:tc>
                  <a:txBody>
                    <a:bodyPr/>
                    <a:lstStyle/>
                    <a:p>
                      <a:r>
                        <a:rPr lang="en-US" sz="1200" dirty="0" smtClean="0">
                          <a:latin typeface="Arial Narrow" panose="020B0606020202030204" pitchFamily="34" charset="0"/>
                        </a:rPr>
                        <a:t>Kathryn Deibler</a:t>
                      </a:r>
                      <a:endParaRPr lang="en-US" sz="1200" dirty="0">
                        <a:latin typeface="Arial Narrow" panose="020B0606020202030204" pitchFamily="34" charset="0"/>
                      </a:endParaRPr>
                    </a:p>
                  </a:txBody>
                  <a:tcPr/>
                </a:tc>
              </a:tr>
              <a:tr h="0">
                <a:tc>
                  <a:txBody>
                    <a:bodyPr/>
                    <a:lstStyle/>
                    <a:p>
                      <a:r>
                        <a:rPr lang="en-US" sz="1200" b="0" dirty="0" smtClean="0">
                          <a:solidFill>
                            <a:schemeClr val="accent6">
                              <a:lumMod val="50000"/>
                            </a:schemeClr>
                          </a:solidFill>
                          <a:latin typeface="Arial Narrow" panose="020B0606020202030204" pitchFamily="34" charset="0"/>
                        </a:rPr>
                        <a:t>Distinguished Service to AGFD</a:t>
                      </a:r>
                      <a:endParaRPr lang="en-US" sz="1200" b="0" dirty="0">
                        <a:solidFill>
                          <a:schemeClr val="accent6">
                            <a:lumMod val="50000"/>
                          </a:schemeClr>
                        </a:solidFill>
                        <a:latin typeface="Arial Narrow" panose="020B0606020202030204" pitchFamily="34" charset="0"/>
                      </a:endParaRPr>
                    </a:p>
                  </a:txBody>
                  <a:tcPr/>
                </a:tc>
                <a:tc>
                  <a:txBody>
                    <a:bodyPr/>
                    <a:lstStyle/>
                    <a:p>
                      <a:r>
                        <a:rPr lang="en-US" sz="1200" dirty="0" smtClean="0">
                          <a:latin typeface="Arial Narrow" panose="020B0606020202030204" pitchFamily="34" charset="0"/>
                        </a:rPr>
                        <a:t>Michael Tunick</a:t>
                      </a:r>
                      <a:endParaRPr lang="en-US" sz="1200" dirty="0">
                        <a:latin typeface="Arial Narrow" panose="020B0606020202030204" pitchFamily="34" charset="0"/>
                      </a:endParaRPr>
                    </a:p>
                  </a:txBody>
                  <a:tcPr/>
                </a:tc>
              </a:tr>
              <a:tr h="0">
                <a:tc>
                  <a:txBody>
                    <a:bodyPr/>
                    <a:lstStyle/>
                    <a:p>
                      <a:r>
                        <a:rPr lang="en-US" sz="1200" b="0" dirty="0" smtClean="0">
                          <a:solidFill>
                            <a:schemeClr val="accent6">
                              <a:lumMod val="50000"/>
                            </a:schemeClr>
                          </a:solidFill>
                          <a:latin typeface="Arial Narrow" panose="020B0606020202030204" pitchFamily="34" charset="0"/>
                        </a:rPr>
                        <a:t>Exemplary Leadership</a:t>
                      </a:r>
                      <a:endParaRPr lang="en-US" sz="1200" b="0" dirty="0">
                        <a:solidFill>
                          <a:schemeClr val="accent6">
                            <a:lumMod val="50000"/>
                          </a:schemeClr>
                        </a:solidFill>
                        <a:latin typeface="Arial Narrow" panose="020B0606020202030204" pitchFamily="34" charset="0"/>
                      </a:endParaRPr>
                    </a:p>
                  </a:txBody>
                  <a:tcPr/>
                </a:tc>
                <a:tc>
                  <a:txBody>
                    <a:bodyPr/>
                    <a:lstStyle/>
                    <a:p>
                      <a:r>
                        <a:rPr lang="en-US" sz="1200" dirty="0" smtClean="0">
                          <a:latin typeface="Arial Narrow" panose="020B0606020202030204" pitchFamily="34" charset="0"/>
                        </a:rPr>
                        <a:t>Michael Morello</a:t>
                      </a:r>
                      <a:endParaRPr lang="en-US" sz="1200" dirty="0">
                        <a:latin typeface="Arial Narrow" panose="020B0606020202030204" pitchFamily="34" charset="0"/>
                      </a:endParaRPr>
                    </a:p>
                  </a:txBody>
                  <a:tcPr/>
                </a:tc>
              </a:tr>
              <a:tr h="0">
                <a:tc>
                  <a:txBody>
                    <a:bodyPr/>
                    <a:lstStyle/>
                    <a:p>
                      <a:r>
                        <a:rPr lang="en-US" sz="1200" b="0" dirty="0" smtClean="0">
                          <a:solidFill>
                            <a:schemeClr val="accent6">
                              <a:lumMod val="50000"/>
                            </a:schemeClr>
                          </a:solidFill>
                          <a:latin typeface="Arial Narrow" panose="020B0606020202030204" pitchFamily="34" charset="0"/>
                        </a:rPr>
                        <a:t>Sterling B. Hendricks Memorial Lectureship Award</a:t>
                      </a:r>
                      <a:endParaRPr lang="en-US" sz="1200" b="0" dirty="0">
                        <a:solidFill>
                          <a:schemeClr val="accent6">
                            <a:lumMod val="50000"/>
                          </a:schemeClr>
                        </a:solidFill>
                        <a:latin typeface="Arial Narrow" panose="020B0606020202030204" pitchFamily="34" charset="0"/>
                      </a:endParaRPr>
                    </a:p>
                  </a:txBody>
                  <a:tcPr/>
                </a:tc>
                <a:tc>
                  <a:txBody>
                    <a:bodyPr/>
                    <a:lstStyle/>
                    <a:p>
                      <a:r>
                        <a:rPr lang="en-US" sz="1200" dirty="0" smtClean="0">
                          <a:latin typeface="Arial Narrow" panose="020B0606020202030204" pitchFamily="34" charset="0"/>
                        </a:rPr>
                        <a:t>Michael Appell &amp; Bosoon Park</a:t>
                      </a:r>
                      <a:endParaRPr lang="en-US" sz="1200" dirty="0">
                        <a:latin typeface="Arial Narrow" panose="020B0606020202030204" pitchFamily="34" charset="0"/>
                      </a:endParaRPr>
                    </a:p>
                  </a:txBody>
                  <a:tcPr/>
                </a:tc>
              </a:tr>
              <a:tr h="0">
                <a:tc>
                  <a:txBody>
                    <a:bodyPr/>
                    <a:lstStyle/>
                    <a:p>
                      <a:r>
                        <a:rPr lang="en-US" sz="1200" b="0" dirty="0" smtClean="0">
                          <a:solidFill>
                            <a:schemeClr val="accent6">
                              <a:lumMod val="50000"/>
                            </a:schemeClr>
                          </a:solidFill>
                          <a:latin typeface="Arial Narrow" panose="020B0606020202030204" pitchFamily="34" charset="0"/>
                        </a:rPr>
                        <a:t>Kenneth A.  Spencer Award</a:t>
                      </a:r>
                      <a:endParaRPr lang="en-US" sz="1200" b="0" dirty="0">
                        <a:solidFill>
                          <a:schemeClr val="accent6">
                            <a:lumMod val="50000"/>
                          </a:schemeClr>
                        </a:solidFill>
                        <a:latin typeface="Arial Narrow" panose="020B0606020202030204" pitchFamily="34" charset="0"/>
                      </a:endParaRPr>
                    </a:p>
                  </a:txBody>
                  <a:tcPr/>
                </a:tc>
                <a:tc>
                  <a:txBody>
                    <a:bodyPr/>
                    <a:lstStyle/>
                    <a:p>
                      <a:r>
                        <a:rPr lang="en-US" sz="1200" dirty="0" smtClean="0">
                          <a:latin typeface="Arial Narrow" panose="020B0606020202030204" pitchFamily="34" charset="0"/>
                        </a:rPr>
                        <a:t>Sarah Leibowitz</a:t>
                      </a:r>
                      <a:endParaRPr lang="en-US" sz="1200" dirty="0">
                        <a:latin typeface="Arial Narrow" panose="020B0606020202030204" pitchFamily="34" charset="0"/>
                      </a:endParaRPr>
                    </a:p>
                  </a:txBody>
                  <a:tcPr/>
                </a:tc>
              </a:tr>
              <a:tr h="0">
                <a:tc>
                  <a:txBody>
                    <a:bodyPr/>
                    <a:lstStyle/>
                    <a:p>
                      <a:r>
                        <a:rPr lang="en-US" sz="1200" b="0" dirty="0" smtClean="0">
                          <a:solidFill>
                            <a:schemeClr val="accent6">
                              <a:lumMod val="50000"/>
                            </a:schemeClr>
                          </a:solidFill>
                          <a:latin typeface="Arial Narrow" panose="020B0606020202030204" pitchFamily="34" charset="0"/>
                        </a:rPr>
                        <a:t>ACS Fellows</a:t>
                      </a:r>
                      <a:endParaRPr lang="en-US" sz="1200" b="0" dirty="0">
                        <a:solidFill>
                          <a:schemeClr val="accent6">
                            <a:lumMod val="50000"/>
                          </a:schemeClr>
                        </a:solidFill>
                        <a:latin typeface="Arial Narrow" panose="020B0606020202030204" pitchFamily="34" charset="0"/>
                      </a:endParaRPr>
                    </a:p>
                  </a:txBody>
                  <a:tcPr/>
                </a:tc>
                <a:tc>
                  <a:txBody>
                    <a:bodyPr/>
                    <a:lstStyle/>
                    <a:p>
                      <a:r>
                        <a:rPr lang="en-US" sz="1200" dirty="0" smtClean="0">
                          <a:latin typeface="Arial Narrow" panose="020B0606020202030204" pitchFamily="34" charset="0"/>
                        </a:rPr>
                        <a:t>Michael Morello,</a:t>
                      </a:r>
                      <a:r>
                        <a:rPr lang="en-US" sz="1200" baseline="0" dirty="0" smtClean="0">
                          <a:latin typeface="Arial Narrow" panose="020B0606020202030204" pitchFamily="34" charset="0"/>
                        </a:rPr>
                        <a:t> </a:t>
                      </a:r>
                      <a:r>
                        <a:rPr lang="en-US" sz="1200" dirty="0" smtClean="0">
                          <a:latin typeface="Arial Narrow" panose="020B0606020202030204" pitchFamily="34" charset="0"/>
                        </a:rPr>
                        <a:t>Michael</a:t>
                      </a:r>
                      <a:r>
                        <a:rPr lang="en-US" sz="1200" baseline="0" dirty="0" smtClean="0">
                          <a:latin typeface="Arial Narrow" panose="020B0606020202030204" pitchFamily="34" charset="0"/>
                        </a:rPr>
                        <a:t> Appell &amp; Carl Frey</a:t>
                      </a:r>
                      <a:endParaRPr lang="en-US" sz="1200" dirty="0">
                        <a:latin typeface="Arial Narrow" panose="020B0606020202030204" pitchFamily="34" charset="0"/>
                      </a:endParaRPr>
                    </a:p>
                  </a:txBody>
                  <a:tcPr/>
                </a:tc>
              </a:tr>
            </a:tbl>
          </a:graphicData>
        </a:graphic>
      </p:graphicFrame>
      <p:sp>
        <p:nvSpPr>
          <p:cNvPr id="4" name="TextBox 3"/>
          <p:cNvSpPr txBox="1"/>
          <p:nvPr/>
        </p:nvSpPr>
        <p:spPr>
          <a:xfrm>
            <a:off x="7611592" y="1345861"/>
            <a:ext cx="3462107" cy="2031325"/>
          </a:xfrm>
          <a:prstGeom prst="rect">
            <a:avLst/>
          </a:prstGeom>
          <a:noFill/>
        </p:spPr>
        <p:txBody>
          <a:bodyPr wrap="square" rtlCol="0">
            <a:spAutoFit/>
          </a:bodyPr>
          <a:lstStyle/>
          <a:p>
            <a:r>
              <a:rPr lang="en-US" b="1" dirty="0" smtClean="0">
                <a:latin typeface="Arial Narrow" panose="020B0606020202030204" pitchFamily="34" charset="0"/>
              </a:rPr>
              <a:t>Instructions for using this deck</a:t>
            </a:r>
            <a:endParaRPr lang="en-US" dirty="0" smtClean="0">
              <a:latin typeface="Arial Narrow" panose="020B0606020202030204" pitchFamily="34" charset="0"/>
            </a:endParaRPr>
          </a:p>
          <a:p>
            <a:pPr marL="285750" indent="-285750">
              <a:buFont typeface="Arial" panose="020B0604020202020204" pitchFamily="34" charset="0"/>
              <a:buChar char="•"/>
            </a:pPr>
            <a:r>
              <a:rPr lang="en-US" dirty="0" smtClean="0">
                <a:latin typeface="Arial Narrow" panose="020B0606020202030204" pitchFamily="34" charset="0"/>
              </a:rPr>
              <a:t>In presentation mode: clicking the award name will bring you to the page for the award</a:t>
            </a:r>
          </a:p>
          <a:p>
            <a:pPr marL="285750" indent="-285750">
              <a:buFont typeface="Arial" panose="020B0604020202020204" pitchFamily="34" charset="0"/>
              <a:buChar char="•"/>
            </a:pPr>
            <a:r>
              <a:rPr lang="en-US" dirty="0" smtClean="0">
                <a:latin typeface="Arial Narrow" panose="020B0606020202030204" pitchFamily="34" charset="0"/>
              </a:rPr>
              <a:t>In normal mode: clicking the icons will allow that information to be retrieved</a:t>
            </a:r>
            <a:endParaRPr lang="en-US" dirty="0">
              <a:latin typeface="Arial Narrow" panose="020B0606020202030204" pitchFamily="34" charset="0"/>
            </a:endParaRPr>
          </a:p>
        </p:txBody>
      </p:sp>
    </p:spTree>
    <p:extLst>
      <p:ext uri="{BB962C8B-B14F-4D97-AF65-F5344CB8AC3E}">
        <p14:creationId xmlns:p14="http://schemas.microsoft.com/office/powerpoint/2010/main" val="322004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92972"/>
          </a:xfrm>
        </p:spPr>
        <p:txBody>
          <a:bodyPr>
            <a:normAutofit/>
          </a:bodyPr>
          <a:lstStyle/>
          <a:p>
            <a:pPr algn="ctr"/>
            <a:r>
              <a:rPr lang="en-US" sz="3200" b="1" dirty="0">
                <a:solidFill>
                  <a:srgbClr val="006600"/>
                </a:solidFill>
                <a:latin typeface="Arial Narrow" panose="020B0606020202030204" pitchFamily="34" charset="0"/>
              </a:rPr>
              <a:t>Advancement of Application of Agricultural and Food </a:t>
            </a:r>
            <a:r>
              <a:rPr lang="en-US" sz="3200" b="1" dirty="0" smtClean="0">
                <a:solidFill>
                  <a:srgbClr val="006600"/>
                </a:solidFill>
                <a:latin typeface="Arial Narrow" panose="020B0606020202030204" pitchFamily="34" charset="0"/>
              </a:rPr>
              <a:t>Chemistry </a:t>
            </a:r>
            <a:r>
              <a:rPr lang="en-US" sz="1200" b="1" dirty="0" smtClean="0">
                <a:latin typeface="Arial Narrow" panose="020B0606020202030204" pitchFamily="34" charset="0"/>
              </a:rPr>
              <a:t/>
            </a:r>
            <a:br>
              <a:rPr lang="en-US" sz="1200" b="1" dirty="0" smtClean="0">
                <a:latin typeface="Arial Narrow" panose="020B0606020202030204" pitchFamily="34" charset="0"/>
              </a:rPr>
            </a:br>
            <a:r>
              <a:rPr lang="en-US" sz="1200" b="1" dirty="0">
                <a:solidFill>
                  <a:srgbClr val="FF0000"/>
                </a:solidFill>
                <a:latin typeface="Arial Narrow" panose="020B0606020202030204" pitchFamily="34" charset="0"/>
              </a:rPr>
              <a:t>sponsored by International Flavors and Fragrances, Inc.</a:t>
            </a:r>
          </a:p>
        </p:txBody>
      </p:sp>
      <p:sp>
        <p:nvSpPr>
          <p:cNvPr id="4" name="TextBox 3"/>
          <p:cNvSpPr txBox="1"/>
          <p:nvPr/>
        </p:nvSpPr>
        <p:spPr>
          <a:xfrm>
            <a:off x="838201" y="1458098"/>
            <a:ext cx="5051854" cy="4832092"/>
          </a:xfrm>
          <a:prstGeom prst="rect">
            <a:avLst/>
          </a:prstGeom>
          <a:noFill/>
        </p:spPr>
        <p:txBody>
          <a:bodyPr wrap="square" rtlCol="0">
            <a:spAutoFit/>
          </a:bodyPr>
          <a:lstStyle/>
          <a:p>
            <a:r>
              <a:rPr lang="en-US" sz="1400" b="1" dirty="0">
                <a:latin typeface="Arial Narrow" panose="020B0606020202030204" pitchFamily="34" charset="0"/>
              </a:rPr>
              <a:t>Purpose:  </a:t>
            </a:r>
            <a:endParaRPr lang="en-US" sz="1400" b="1" dirty="0" smtClean="0">
              <a:latin typeface="Arial Narrow" panose="020B0606020202030204" pitchFamily="34" charset="0"/>
            </a:endParaRPr>
          </a:p>
          <a:p>
            <a:r>
              <a:rPr lang="en-US" sz="1400" dirty="0" smtClean="0">
                <a:latin typeface="Arial Narrow" panose="020B0606020202030204" pitchFamily="34" charset="0"/>
              </a:rPr>
              <a:t>To </a:t>
            </a:r>
            <a:r>
              <a:rPr lang="en-US" sz="1400" dirty="0">
                <a:latin typeface="Arial Narrow" panose="020B0606020202030204" pitchFamily="34" charset="0"/>
              </a:rPr>
              <a:t>recognize and encourage outstanding contributions to pure and/or applied agricultural and food chemistry.</a:t>
            </a:r>
          </a:p>
          <a:p>
            <a:r>
              <a:rPr lang="en-US" sz="1400" dirty="0">
                <a:latin typeface="Arial Narrow" panose="020B0606020202030204" pitchFamily="34" charset="0"/>
              </a:rPr>
              <a:t> </a:t>
            </a:r>
          </a:p>
          <a:p>
            <a:r>
              <a:rPr lang="en-US" sz="1400" b="1" dirty="0">
                <a:latin typeface="Arial Narrow" panose="020B0606020202030204" pitchFamily="34" charset="0"/>
              </a:rPr>
              <a:t>Eligibility:</a:t>
            </a:r>
            <a:r>
              <a:rPr lang="en-US" sz="1400" dirty="0">
                <a:latin typeface="Arial Narrow" panose="020B0606020202030204" pitchFamily="34" charset="0"/>
              </a:rPr>
              <a:t>  </a:t>
            </a:r>
            <a:endParaRPr lang="en-US" sz="1400" dirty="0" smtClean="0">
              <a:latin typeface="Arial Narrow" panose="020B0606020202030204" pitchFamily="34" charset="0"/>
            </a:endParaRPr>
          </a:p>
          <a:p>
            <a:r>
              <a:rPr lang="en-US" sz="1400" dirty="0" smtClean="0">
                <a:latin typeface="Arial Narrow" panose="020B0606020202030204" pitchFamily="34" charset="0"/>
              </a:rPr>
              <a:t>A </a:t>
            </a:r>
            <a:r>
              <a:rPr lang="en-US" sz="1400" dirty="0">
                <a:latin typeface="Arial Narrow" panose="020B0606020202030204" pitchFamily="34" charset="0"/>
              </a:rPr>
              <a:t>nominee must have made: </a:t>
            </a:r>
            <a:r>
              <a:rPr lang="en-US" sz="1400" dirty="0" smtClean="0">
                <a:latin typeface="Arial Narrow" panose="020B0606020202030204" pitchFamily="34" charset="0"/>
              </a:rPr>
              <a:t>An </a:t>
            </a:r>
            <a:r>
              <a:rPr lang="en-US" sz="1400" dirty="0">
                <a:latin typeface="Arial Narrow" panose="020B0606020202030204" pitchFamily="34" charset="0"/>
              </a:rPr>
              <a:t>outstanding application of chemistry and/or chemical technology to the solution of agricultural or food problems of importance to the nourishment and health of mankind, or </a:t>
            </a:r>
            <a:r>
              <a:rPr lang="en-US" sz="1400" dirty="0" smtClean="0">
                <a:latin typeface="Arial Narrow" panose="020B0606020202030204" pitchFamily="34" charset="0"/>
              </a:rPr>
              <a:t>Outstanding </a:t>
            </a:r>
            <a:r>
              <a:rPr lang="en-US" sz="1400" dirty="0">
                <a:latin typeface="Arial Narrow" panose="020B0606020202030204" pitchFamily="34" charset="0"/>
              </a:rPr>
              <a:t>contributions to the advancement of pure and/or applied agricultural and food chemistry. </a:t>
            </a:r>
            <a:r>
              <a:rPr lang="en-US" sz="1400" dirty="0" smtClean="0">
                <a:latin typeface="Arial Narrow" panose="020B0606020202030204" pitchFamily="34" charset="0"/>
              </a:rPr>
              <a:t>Special </a:t>
            </a:r>
            <a:r>
              <a:rPr lang="en-US" sz="1400" dirty="0">
                <a:latin typeface="Arial Narrow" panose="020B0606020202030204" pitchFamily="34" charset="0"/>
              </a:rPr>
              <a:t>consideration shall be given to independence of thought and the originality shown, or to the importance of the work when applied to the public welfare or the needs of humanity.  The nominee must be actively engaged in the line of work for which the Award is made.</a:t>
            </a:r>
          </a:p>
          <a:p>
            <a:r>
              <a:rPr lang="en-US" sz="1400" dirty="0">
                <a:latin typeface="Arial Narrow" panose="020B0606020202030204" pitchFamily="34" charset="0"/>
              </a:rPr>
              <a:t> </a:t>
            </a:r>
          </a:p>
          <a:p>
            <a:r>
              <a:rPr lang="en-US" sz="1400" b="1" dirty="0">
                <a:latin typeface="Arial Narrow" panose="020B0606020202030204" pitchFamily="34" charset="0"/>
              </a:rPr>
              <a:t>Prize:</a:t>
            </a:r>
            <a:r>
              <a:rPr lang="en-US" sz="1400" dirty="0">
                <a:latin typeface="Arial Narrow" panose="020B0606020202030204" pitchFamily="34" charset="0"/>
              </a:rPr>
              <a:t>  </a:t>
            </a:r>
            <a:endParaRPr lang="en-US" sz="1400" dirty="0" smtClean="0">
              <a:latin typeface="Arial Narrow" panose="020B0606020202030204" pitchFamily="34" charset="0"/>
            </a:endParaRPr>
          </a:p>
          <a:p>
            <a:r>
              <a:rPr lang="en-US" sz="1400" dirty="0" smtClean="0">
                <a:latin typeface="Arial Narrow" panose="020B0606020202030204" pitchFamily="34" charset="0"/>
              </a:rPr>
              <a:t>$</a:t>
            </a:r>
            <a:r>
              <a:rPr lang="en-US" sz="1400" dirty="0">
                <a:latin typeface="Arial Narrow" panose="020B0606020202030204" pitchFamily="34" charset="0"/>
              </a:rPr>
              <a:t>3000, an engraved plaque, and an allowance to cover the traveling expenses of the awardee to the ACS Fall Meeting at which the Award will be presented.</a:t>
            </a:r>
          </a:p>
          <a:p>
            <a:r>
              <a:rPr lang="en-US" sz="1400" dirty="0">
                <a:latin typeface="Arial Narrow" panose="020B0606020202030204" pitchFamily="34" charset="0"/>
              </a:rPr>
              <a:t> </a:t>
            </a:r>
            <a:endParaRPr lang="en-US" sz="1400" dirty="0" smtClean="0">
              <a:latin typeface="Arial Narrow" panose="020B0606020202030204" pitchFamily="34" charset="0"/>
            </a:endParaRPr>
          </a:p>
          <a:p>
            <a:r>
              <a:rPr lang="en-US" sz="1400" dirty="0">
                <a:latin typeface="Arial Narrow" panose="020B0606020202030204" pitchFamily="34" charset="0"/>
              </a:rPr>
              <a:t>First awarded:  1973</a:t>
            </a:r>
            <a:r>
              <a:rPr lang="en-US" sz="1400" dirty="0"/>
              <a:t>.</a:t>
            </a:r>
          </a:p>
          <a:p>
            <a:endParaRPr lang="en-US" sz="1400" dirty="0">
              <a:latin typeface="Arial Narrow" panose="020B0606020202030204" pitchFamily="34" charset="0"/>
            </a:endParaRPr>
          </a:p>
          <a:p>
            <a:r>
              <a:rPr lang="en-US" sz="1400" dirty="0">
                <a:latin typeface="Arial Narrow" panose="020B0606020202030204" pitchFamily="34" charset="0"/>
              </a:rPr>
              <a:t>Deadline:  </a:t>
            </a:r>
            <a:r>
              <a:rPr lang="en-US" sz="1400" b="1" dirty="0" smtClean="0">
                <a:solidFill>
                  <a:srgbClr val="C00000"/>
                </a:solidFill>
                <a:latin typeface="Arial Narrow" panose="020B0606020202030204" pitchFamily="34" charset="0"/>
              </a:rPr>
              <a:t>February 1</a:t>
            </a:r>
            <a:r>
              <a:rPr lang="en-US" sz="1400" dirty="0" smtClean="0">
                <a:latin typeface="Arial Narrow" panose="020B0606020202030204" pitchFamily="34" charset="0"/>
              </a:rPr>
              <a:t>.</a:t>
            </a:r>
          </a:p>
        </p:txBody>
      </p:sp>
      <p:sp>
        <p:nvSpPr>
          <p:cNvPr id="5" name="TextBox 4"/>
          <p:cNvSpPr txBox="1"/>
          <p:nvPr/>
        </p:nvSpPr>
        <p:spPr>
          <a:xfrm>
            <a:off x="6466704" y="1728817"/>
            <a:ext cx="4604950" cy="2893100"/>
          </a:xfrm>
          <a:prstGeom prst="rect">
            <a:avLst/>
          </a:prstGeom>
          <a:noFill/>
        </p:spPr>
        <p:txBody>
          <a:bodyPr wrap="square" rtlCol="0">
            <a:spAutoFit/>
          </a:bodyPr>
          <a:lstStyle/>
          <a:p>
            <a:r>
              <a:rPr lang="en-US" sz="1400" b="1" dirty="0" smtClean="0">
                <a:latin typeface="Arial Narrow" panose="020B0606020202030204" pitchFamily="34" charset="0"/>
              </a:rPr>
              <a:t>Current information for Nominations: </a:t>
            </a:r>
          </a:p>
          <a:p>
            <a:endParaRPr lang="en-US" sz="1400" b="1" dirty="0" smtClean="0">
              <a:latin typeface="Arial Narrow" panose="020B0606020202030204" pitchFamily="34" charset="0"/>
            </a:endParaRPr>
          </a:p>
          <a:p>
            <a:endParaRPr lang="en-US" sz="1400" b="1" dirty="0" smtClean="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r>
              <a:rPr lang="en-US" sz="1400" b="1" dirty="0" smtClean="0">
                <a:latin typeface="Arial Narrow" panose="020B0606020202030204" pitchFamily="34" charset="0"/>
              </a:rPr>
              <a:t>Nomination Form:</a:t>
            </a:r>
          </a:p>
          <a:p>
            <a:endParaRPr lang="en-US" sz="1400" b="1" dirty="0" smtClean="0">
              <a:latin typeface="Arial Narrow" panose="020B0606020202030204" pitchFamily="34" charset="0"/>
            </a:endParaRPr>
          </a:p>
          <a:p>
            <a:endParaRPr lang="en-US" sz="1400" b="1" dirty="0" smtClean="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r>
              <a:rPr lang="en-US" sz="1400" b="1" dirty="0" smtClean="0">
                <a:latin typeface="Arial Narrow" panose="020B0606020202030204" pitchFamily="34" charset="0"/>
              </a:rPr>
              <a:t>Previous Awardees:</a:t>
            </a:r>
          </a:p>
          <a:p>
            <a:endParaRPr lang="en-US" sz="1400" dirty="0">
              <a:latin typeface="Arial Narrow" panose="020B0606020202030204" pitchFamily="34" charset="0"/>
            </a:endParaRPr>
          </a:p>
          <a:p>
            <a:endParaRPr lang="en-US" sz="1400" dirty="0"/>
          </a:p>
        </p:txBody>
      </p:sp>
      <p:graphicFrame>
        <p:nvGraphicFramePr>
          <p:cNvPr id="7" name="Object 6"/>
          <p:cNvGraphicFramePr>
            <a:graphicFrameLocks noChangeAspect="1"/>
          </p:cNvGraphicFramePr>
          <p:nvPr>
            <p:extLst>
              <p:ext uri="{D42A27DB-BD31-4B8C-83A1-F6EECF244321}">
                <p14:modId xmlns:p14="http://schemas.microsoft.com/office/powerpoint/2010/main" val="3448663734"/>
              </p:ext>
            </p:extLst>
          </p:nvPr>
        </p:nvGraphicFramePr>
        <p:xfrm>
          <a:off x="9714753" y="2882713"/>
          <a:ext cx="914400" cy="792163"/>
        </p:xfrm>
        <a:graphic>
          <a:graphicData uri="http://schemas.openxmlformats.org/presentationml/2006/ole">
            <mc:AlternateContent xmlns:mc="http://schemas.openxmlformats.org/markup-compatibility/2006">
              <mc:Choice xmlns:v="urn:schemas-microsoft-com:vml" Requires="v">
                <p:oleObj spid="_x0000_s12530" name="Acrobat Document" showAsIcon="1" r:id="rId3" imgW="914400" imgH="792360" progId="Acrobat.Document.11">
                  <p:embed/>
                </p:oleObj>
              </mc:Choice>
              <mc:Fallback>
                <p:oleObj name="Acrobat Document" showAsIcon="1" r:id="rId3" imgW="914400" imgH="792360" progId="Acrobat.Document.11">
                  <p:embed/>
                  <p:pic>
                    <p:nvPicPr>
                      <p:cNvPr id="0" name=""/>
                      <p:cNvPicPr/>
                      <p:nvPr/>
                    </p:nvPicPr>
                    <p:blipFill>
                      <a:blip r:embed="rId4"/>
                      <a:stretch>
                        <a:fillRect/>
                      </a:stretch>
                    </p:blipFill>
                    <p:spPr>
                      <a:xfrm>
                        <a:off x="9714753" y="2882713"/>
                        <a:ext cx="914400" cy="792163"/>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699372539"/>
              </p:ext>
            </p:extLst>
          </p:nvPr>
        </p:nvGraphicFramePr>
        <p:xfrm>
          <a:off x="9714753" y="3874144"/>
          <a:ext cx="914400" cy="792163"/>
        </p:xfrm>
        <a:graphic>
          <a:graphicData uri="http://schemas.openxmlformats.org/presentationml/2006/ole">
            <mc:AlternateContent xmlns:mc="http://schemas.openxmlformats.org/markup-compatibility/2006">
              <mc:Choice xmlns:v="urn:schemas-microsoft-com:vml" Requires="v">
                <p:oleObj spid="_x0000_s12531" name="Document" showAsIcon="1" r:id="rId6" imgW="914400" imgH="792360" progId="Word.Document.12">
                  <p:embed/>
                </p:oleObj>
              </mc:Choice>
              <mc:Fallback>
                <p:oleObj name="Document" showAsIcon="1" r:id="rId6" imgW="914400" imgH="792360" progId="Word.Document.12">
                  <p:embed/>
                  <p:pic>
                    <p:nvPicPr>
                      <p:cNvPr id="0" name=""/>
                      <p:cNvPicPr/>
                      <p:nvPr/>
                    </p:nvPicPr>
                    <p:blipFill>
                      <a:blip r:embed="rId7"/>
                      <a:stretch>
                        <a:fillRect/>
                      </a:stretch>
                    </p:blipFill>
                    <p:spPr>
                      <a:xfrm>
                        <a:off x="9714753" y="3874144"/>
                        <a:ext cx="914400" cy="79216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953095905"/>
              </p:ext>
            </p:extLst>
          </p:nvPr>
        </p:nvGraphicFramePr>
        <p:xfrm>
          <a:off x="9714753" y="1819831"/>
          <a:ext cx="914400" cy="792163"/>
        </p:xfrm>
        <a:graphic>
          <a:graphicData uri="http://schemas.openxmlformats.org/presentationml/2006/ole">
            <mc:AlternateContent xmlns:mc="http://schemas.openxmlformats.org/markup-compatibility/2006">
              <mc:Choice xmlns:v="urn:schemas-microsoft-com:vml" Requires="v">
                <p:oleObj spid="_x0000_s12532" name="Acrobat Document" showAsIcon="1" r:id="rId8" imgW="914400" imgH="792360" progId="Acrobat.Document.11">
                  <p:embed/>
                </p:oleObj>
              </mc:Choice>
              <mc:Fallback>
                <p:oleObj name="Acrobat Document" showAsIcon="1" r:id="rId8" imgW="914400" imgH="792360" progId="Acrobat.Document.11">
                  <p:embed/>
                  <p:pic>
                    <p:nvPicPr>
                      <p:cNvPr id="0" name=""/>
                      <p:cNvPicPr/>
                      <p:nvPr/>
                    </p:nvPicPr>
                    <p:blipFill>
                      <a:blip r:embed="rId9"/>
                      <a:stretch>
                        <a:fillRect/>
                      </a:stretch>
                    </p:blipFill>
                    <p:spPr>
                      <a:xfrm>
                        <a:off x="9714753" y="1819831"/>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186590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4691"/>
          </a:xfrm>
        </p:spPr>
        <p:txBody>
          <a:bodyPr>
            <a:normAutofit/>
          </a:bodyPr>
          <a:lstStyle/>
          <a:p>
            <a:r>
              <a:rPr lang="en-US" sz="3200" b="1" dirty="0" smtClean="0">
                <a:solidFill>
                  <a:srgbClr val="006600"/>
                </a:solidFill>
                <a:latin typeface="Arial Narrow" panose="020B0606020202030204" pitchFamily="34" charset="0"/>
              </a:rPr>
              <a:t>Young Scientist Award</a:t>
            </a:r>
            <a:endParaRPr lang="en-US" sz="3200" b="1" dirty="0">
              <a:solidFill>
                <a:srgbClr val="006600"/>
              </a:solidFill>
              <a:latin typeface="Arial Narrow" panose="020B0606020202030204" pitchFamily="34" charset="0"/>
            </a:endParaRPr>
          </a:p>
        </p:txBody>
      </p:sp>
      <p:sp>
        <p:nvSpPr>
          <p:cNvPr id="3" name="TextBox 2"/>
          <p:cNvSpPr txBox="1"/>
          <p:nvPr/>
        </p:nvSpPr>
        <p:spPr>
          <a:xfrm>
            <a:off x="659027" y="1493679"/>
            <a:ext cx="5222789" cy="4616648"/>
          </a:xfrm>
          <a:prstGeom prst="rect">
            <a:avLst/>
          </a:prstGeom>
          <a:noFill/>
        </p:spPr>
        <p:txBody>
          <a:bodyPr wrap="square" rtlCol="0">
            <a:spAutoFit/>
          </a:bodyPr>
          <a:lstStyle/>
          <a:p>
            <a:r>
              <a:rPr lang="en-US" sz="1400" dirty="0" smtClean="0">
                <a:latin typeface="Arial Narrow" panose="020B0606020202030204" pitchFamily="34" charset="0"/>
              </a:rPr>
              <a:t>Purpose</a:t>
            </a:r>
            <a:r>
              <a:rPr lang="en-US" sz="1400" dirty="0">
                <a:latin typeface="Arial Narrow" panose="020B0606020202030204" pitchFamily="34" charset="0"/>
              </a:rPr>
              <a:t>:  </a:t>
            </a:r>
            <a:endParaRPr lang="en-US" sz="1400" dirty="0" smtClean="0">
              <a:latin typeface="Arial Narrow" panose="020B0606020202030204" pitchFamily="34" charset="0"/>
            </a:endParaRPr>
          </a:p>
          <a:p>
            <a:r>
              <a:rPr lang="en-US" sz="1400" dirty="0" smtClean="0">
                <a:latin typeface="Arial Narrow" panose="020B0606020202030204" pitchFamily="34" charset="0"/>
              </a:rPr>
              <a:t>To </a:t>
            </a:r>
            <a:r>
              <a:rPr lang="en-US" sz="1400" dirty="0">
                <a:latin typeface="Arial Narrow" panose="020B0606020202030204" pitchFamily="34" charset="0"/>
              </a:rPr>
              <a:t>recognize outstanding scientific contributions of scientists early in their careers to the field of agricultural and food chemistry. </a:t>
            </a:r>
          </a:p>
          <a:p>
            <a:r>
              <a:rPr lang="en-US" sz="1400" dirty="0">
                <a:latin typeface="Arial Narrow" panose="020B0606020202030204" pitchFamily="34" charset="0"/>
              </a:rPr>
              <a:t> </a:t>
            </a:r>
          </a:p>
          <a:p>
            <a:r>
              <a:rPr lang="en-US" sz="1400" dirty="0">
                <a:latin typeface="Arial Narrow" panose="020B0606020202030204" pitchFamily="34" charset="0"/>
              </a:rPr>
              <a:t>Eligibility:  </a:t>
            </a:r>
            <a:endParaRPr lang="en-US" sz="1400" dirty="0" smtClean="0">
              <a:latin typeface="Arial Narrow" panose="020B0606020202030204" pitchFamily="34" charset="0"/>
            </a:endParaRPr>
          </a:p>
          <a:p>
            <a:r>
              <a:rPr lang="en-US" sz="1400" dirty="0" smtClean="0">
                <a:latin typeface="Arial Narrow" panose="020B0606020202030204" pitchFamily="34" charset="0"/>
              </a:rPr>
              <a:t>Candidates </a:t>
            </a:r>
            <a:r>
              <a:rPr lang="en-US" sz="1400" dirty="0">
                <a:latin typeface="Arial Narrow" panose="020B0606020202030204" pitchFamily="34" charset="0"/>
              </a:rPr>
              <a:t>must have earned their last degree within twelve years of October 1 of the year of the presentation.  </a:t>
            </a:r>
          </a:p>
          <a:p>
            <a:r>
              <a:rPr lang="en-US" sz="1400" dirty="0">
                <a:latin typeface="Arial Narrow" panose="020B0606020202030204" pitchFamily="34" charset="0"/>
              </a:rPr>
              <a:t> </a:t>
            </a:r>
          </a:p>
          <a:p>
            <a:r>
              <a:rPr lang="en-US" sz="1400" dirty="0">
                <a:latin typeface="Arial Narrow" panose="020B0606020202030204" pitchFamily="34" charset="0"/>
              </a:rPr>
              <a:t>Prize:  </a:t>
            </a:r>
            <a:endParaRPr lang="en-US" sz="1400" dirty="0" smtClean="0">
              <a:latin typeface="Arial Narrow" panose="020B0606020202030204" pitchFamily="34" charset="0"/>
            </a:endParaRPr>
          </a:p>
          <a:p>
            <a:r>
              <a:rPr lang="en-US" sz="1400" dirty="0" smtClean="0">
                <a:latin typeface="Arial Narrow" panose="020B0606020202030204" pitchFamily="34" charset="0"/>
              </a:rPr>
              <a:t>A </a:t>
            </a:r>
            <a:r>
              <a:rPr lang="en-US" sz="1400" dirty="0">
                <a:latin typeface="Arial Narrow" panose="020B0606020202030204" pitchFamily="34" charset="0"/>
              </a:rPr>
              <a:t>panel of </a:t>
            </a:r>
            <a:r>
              <a:rPr lang="en-US" sz="1400" dirty="0" smtClean="0">
                <a:latin typeface="Arial Narrow" panose="020B0606020202030204" pitchFamily="34" charset="0"/>
              </a:rPr>
              <a:t>AGFD judges </a:t>
            </a:r>
            <a:r>
              <a:rPr lang="en-US" sz="1400" dirty="0">
                <a:latin typeface="Arial Narrow" panose="020B0606020202030204" pitchFamily="34" charset="0"/>
              </a:rPr>
              <a:t>will </a:t>
            </a:r>
            <a:r>
              <a:rPr lang="en-US" sz="1400" dirty="0" smtClean="0">
                <a:latin typeface="Arial Narrow" panose="020B0606020202030204" pitchFamily="34" charset="0"/>
              </a:rPr>
              <a:t>choose the Young Scientist based on the nomination package. </a:t>
            </a:r>
          </a:p>
          <a:p>
            <a:r>
              <a:rPr lang="en-US" sz="1400" dirty="0" smtClean="0">
                <a:latin typeface="Arial Narrow" panose="020B0606020202030204" pitchFamily="34" charset="0"/>
              </a:rPr>
              <a:t>The awardee will be invited to present their research during a symposium as part of the AGFD program at the fall ACS meeting. </a:t>
            </a:r>
          </a:p>
          <a:p>
            <a:r>
              <a:rPr lang="en-US" sz="1400" dirty="0" smtClean="0">
                <a:latin typeface="Arial Narrow" panose="020B0606020202030204" pitchFamily="34" charset="0"/>
              </a:rPr>
              <a:t>The awardee </a:t>
            </a:r>
            <a:r>
              <a:rPr lang="en-US" sz="1400" dirty="0">
                <a:latin typeface="Arial Narrow" panose="020B0606020202030204" pitchFamily="34" charset="0"/>
              </a:rPr>
              <a:t>will receive up to $1000 to off-set travel </a:t>
            </a:r>
            <a:r>
              <a:rPr lang="en-US" sz="1400" dirty="0" smtClean="0">
                <a:latin typeface="Arial Narrow" panose="020B0606020202030204" pitchFamily="34" charset="0"/>
              </a:rPr>
              <a:t>expenses.</a:t>
            </a:r>
            <a:endParaRPr lang="en-US" sz="1400" dirty="0">
              <a:latin typeface="Arial Narrow" panose="020B0606020202030204" pitchFamily="34" charset="0"/>
            </a:endParaRPr>
          </a:p>
          <a:p>
            <a:r>
              <a:rPr lang="en-US" sz="1400" dirty="0" smtClean="0">
                <a:latin typeface="Arial Narrow" panose="020B0606020202030204" pitchFamily="34" charset="0"/>
              </a:rPr>
              <a:t>An engraved plaque and a check for $1000 will be presented to the Young Scientist to commemorate this distinguished award.  </a:t>
            </a:r>
            <a:endParaRPr lang="en-US" sz="1400" dirty="0">
              <a:latin typeface="Arial Narrow" panose="020B0606020202030204" pitchFamily="34" charset="0"/>
            </a:endParaRPr>
          </a:p>
          <a:p>
            <a:r>
              <a:rPr lang="en-US" sz="1400" dirty="0">
                <a:latin typeface="Arial Narrow" panose="020B0606020202030204" pitchFamily="34" charset="0"/>
              </a:rPr>
              <a:t> </a:t>
            </a:r>
          </a:p>
          <a:p>
            <a:r>
              <a:rPr lang="en-US" sz="1400" dirty="0">
                <a:latin typeface="Arial Narrow" panose="020B0606020202030204" pitchFamily="34" charset="0"/>
              </a:rPr>
              <a:t>First awarded:  1992</a:t>
            </a:r>
            <a:r>
              <a:rPr lang="en-US" sz="1400" dirty="0" smtClean="0">
                <a:latin typeface="Arial Narrow" panose="020B0606020202030204" pitchFamily="34" charset="0"/>
              </a:rPr>
              <a:t>.</a:t>
            </a:r>
          </a:p>
          <a:p>
            <a:endParaRPr lang="en-US" sz="1400" dirty="0">
              <a:latin typeface="Arial Narrow" panose="020B0606020202030204" pitchFamily="34" charset="0"/>
            </a:endParaRPr>
          </a:p>
          <a:p>
            <a:r>
              <a:rPr lang="en-US" sz="1400" dirty="0">
                <a:latin typeface="Arial Narrow" panose="020B0606020202030204" pitchFamily="34" charset="0"/>
              </a:rPr>
              <a:t> </a:t>
            </a:r>
          </a:p>
          <a:p>
            <a:r>
              <a:rPr lang="en-US" sz="1400" dirty="0">
                <a:latin typeface="Arial Narrow" panose="020B0606020202030204" pitchFamily="34" charset="0"/>
              </a:rPr>
              <a:t>Application Deadline: </a:t>
            </a:r>
            <a:r>
              <a:rPr lang="en-US" sz="1400" b="1" dirty="0" smtClean="0">
                <a:solidFill>
                  <a:srgbClr val="C00000"/>
                </a:solidFill>
                <a:latin typeface="Arial Narrow" panose="020B0606020202030204" pitchFamily="34" charset="0"/>
              </a:rPr>
              <a:t>February </a:t>
            </a:r>
            <a:r>
              <a:rPr lang="en-US" sz="1400" b="1" dirty="0">
                <a:solidFill>
                  <a:srgbClr val="C00000"/>
                </a:solidFill>
                <a:latin typeface="Arial Narrow" panose="020B0606020202030204" pitchFamily="34" charset="0"/>
              </a:rPr>
              <a:t>1</a:t>
            </a:r>
            <a:endParaRPr lang="en-US" sz="1400" dirty="0">
              <a:solidFill>
                <a:srgbClr val="C00000"/>
              </a:solidFill>
              <a:latin typeface="Arial Narrow" panose="020B0606020202030204" pitchFamily="34" charset="0"/>
            </a:endParaRPr>
          </a:p>
        </p:txBody>
      </p:sp>
      <p:sp>
        <p:nvSpPr>
          <p:cNvPr id="4" name="TextBox 3"/>
          <p:cNvSpPr txBox="1"/>
          <p:nvPr/>
        </p:nvSpPr>
        <p:spPr>
          <a:xfrm>
            <a:off x="6507892" y="1493679"/>
            <a:ext cx="4613189" cy="3816429"/>
          </a:xfrm>
          <a:prstGeom prst="rect">
            <a:avLst/>
          </a:prstGeom>
          <a:noFill/>
        </p:spPr>
        <p:txBody>
          <a:bodyPr wrap="square" rtlCol="0">
            <a:spAutoFit/>
          </a:bodyPr>
          <a:lstStyle/>
          <a:p>
            <a:r>
              <a:rPr lang="en-US" sz="1400" b="1" dirty="0">
                <a:latin typeface="Arial Narrow" panose="020B0606020202030204" pitchFamily="34" charset="0"/>
              </a:rPr>
              <a:t>Current information for Nominations: </a:t>
            </a:r>
          </a:p>
          <a:p>
            <a:endParaRPr lang="en-US" sz="1400" b="1" dirty="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r>
              <a:rPr lang="en-US" sz="1400" b="1" dirty="0">
                <a:latin typeface="Arial Narrow" panose="020B0606020202030204" pitchFamily="34" charset="0"/>
              </a:rPr>
              <a:t>Nomination Package:</a:t>
            </a:r>
          </a:p>
          <a:p>
            <a:pPr marL="285750" indent="-285750">
              <a:buFont typeface="Arial" panose="020B0604020202020204" pitchFamily="34" charset="0"/>
              <a:buChar char="•"/>
            </a:pPr>
            <a:r>
              <a:rPr lang="en-US" sz="1400" dirty="0" smtClean="0">
                <a:latin typeface="Arial Narrow" panose="020B0606020202030204" pitchFamily="34" charset="0"/>
              </a:rPr>
              <a:t>Nomination letter from a member AGFD </a:t>
            </a:r>
          </a:p>
          <a:p>
            <a:pPr marL="285750" indent="-285750">
              <a:buFont typeface="Arial" panose="020B0604020202020204" pitchFamily="34" charset="0"/>
              <a:buChar char="•"/>
            </a:pPr>
            <a:r>
              <a:rPr lang="en-US" sz="1400" dirty="0">
                <a:latin typeface="Arial Narrow" panose="020B0606020202030204" pitchFamily="34" charset="0"/>
              </a:rPr>
              <a:t>T</a:t>
            </a:r>
            <a:r>
              <a:rPr lang="en-US" sz="1400" dirty="0" smtClean="0">
                <a:latin typeface="Arial Narrow" panose="020B0606020202030204" pitchFamily="34" charset="0"/>
              </a:rPr>
              <a:t>wo letters of recommendation</a:t>
            </a:r>
          </a:p>
          <a:p>
            <a:pPr marL="285750" indent="-285750">
              <a:buFont typeface="Arial" panose="020B0604020202020204" pitchFamily="34" charset="0"/>
              <a:buChar char="•"/>
            </a:pPr>
            <a:r>
              <a:rPr lang="en-US" sz="1400" dirty="0">
                <a:latin typeface="Arial Narrow" panose="020B0606020202030204" pitchFamily="34" charset="0"/>
              </a:rPr>
              <a:t>A</a:t>
            </a:r>
            <a:r>
              <a:rPr lang="en-US" sz="1400" dirty="0" smtClean="0">
                <a:latin typeface="Arial Narrow" panose="020B0606020202030204" pitchFamily="34" charset="0"/>
              </a:rPr>
              <a:t> </a:t>
            </a:r>
            <a:r>
              <a:rPr lang="en-US" sz="1400" dirty="0">
                <a:latin typeface="Arial Narrow" panose="020B0606020202030204" pitchFamily="34" charset="0"/>
              </a:rPr>
              <a:t>two-page summary of the research of </a:t>
            </a:r>
            <a:r>
              <a:rPr lang="en-US" sz="1400" dirty="0" smtClean="0">
                <a:latin typeface="Arial Narrow" panose="020B0606020202030204" pitchFamily="34" charset="0"/>
              </a:rPr>
              <a:t>significance</a:t>
            </a:r>
          </a:p>
          <a:p>
            <a:pPr marL="285750" indent="-285750">
              <a:buFont typeface="Arial" panose="020B0604020202020204" pitchFamily="34" charset="0"/>
              <a:buChar char="•"/>
            </a:pPr>
            <a:r>
              <a:rPr lang="en-US" sz="1400" dirty="0">
                <a:latin typeface="Arial Narrow" panose="020B0606020202030204" pitchFamily="34" charset="0"/>
              </a:rPr>
              <a:t>A</a:t>
            </a:r>
            <a:r>
              <a:rPr lang="en-US" sz="1400" dirty="0" smtClean="0">
                <a:latin typeface="Arial Narrow" panose="020B0606020202030204" pitchFamily="34" charset="0"/>
              </a:rPr>
              <a:t> </a:t>
            </a:r>
            <a:r>
              <a:rPr lang="en-US" sz="1400" dirty="0">
                <a:latin typeface="Arial Narrow" panose="020B0606020202030204" pitchFamily="34" charset="0"/>
              </a:rPr>
              <a:t>150-word abstract of the proposed oral </a:t>
            </a:r>
            <a:r>
              <a:rPr lang="en-US" sz="1400" dirty="0" smtClean="0">
                <a:latin typeface="Arial Narrow" panose="020B0606020202030204" pitchFamily="34" charset="0"/>
              </a:rPr>
              <a:t>presentation</a:t>
            </a:r>
          </a:p>
          <a:p>
            <a:pPr marL="285750" indent="-285750">
              <a:buFont typeface="Arial" panose="020B0604020202020204" pitchFamily="34" charset="0"/>
              <a:buChar char="•"/>
            </a:pPr>
            <a:r>
              <a:rPr lang="en-US" sz="1400" dirty="0">
                <a:latin typeface="Arial Narrow" panose="020B0606020202030204" pitchFamily="34" charset="0"/>
              </a:rPr>
              <a:t>T</a:t>
            </a:r>
            <a:r>
              <a:rPr lang="en-US" sz="1400" dirty="0" smtClean="0">
                <a:latin typeface="Arial Narrow" panose="020B0606020202030204" pitchFamily="34" charset="0"/>
              </a:rPr>
              <a:t>he </a:t>
            </a:r>
            <a:r>
              <a:rPr lang="en-US" sz="1400" dirty="0">
                <a:latin typeface="Arial Narrow" panose="020B0606020202030204" pitchFamily="34" charset="0"/>
              </a:rPr>
              <a:t>candidate’s curriculum </a:t>
            </a:r>
            <a:r>
              <a:rPr lang="en-US" sz="1400" dirty="0" smtClean="0">
                <a:latin typeface="Arial Narrow" panose="020B0606020202030204" pitchFamily="34" charset="0"/>
              </a:rPr>
              <a:t>vitae </a:t>
            </a:r>
          </a:p>
          <a:p>
            <a:pPr marL="285750" indent="-285750">
              <a:buFont typeface="Arial" panose="020B0604020202020204" pitchFamily="34" charset="0"/>
              <a:buChar char="•"/>
            </a:pPr>
            <a:r>
              <a:rPr lang="en-US" sz="1400" dirty="0" smtClean="0">
                <a:latin typeface="Arial Narrow" panose="020B0606020202030204" pitchFamily="34" charset="0"/>
              </a:rPr>
              <a:t>Nominees must be members of AGFD</a:t>
            </a:r>
          </a:p>
          <a:p>
            <a:r>
              <a:rPr lang="en-US" sz="1400" dirty="0" smtClean="0">
                <a:latin typeface="Arial Narrow" panose="020B0606020202030204" pitchFamily="34" charset="0"/>
              </a:rPr>
              <a:t> </a:t>
            </a:r>
            <a:endParaRPr lang="en-US" sz="1400" dirty="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r>
              <a:rPr lang="en-US" sz="1400" b="1" dirty="0">
                <a:latin typeface="Arial Narrow" panose="020B0606020202030204" pitchFamily="34" charset="0"/>
              </a:rPr>
              <a:t>Previous Awardees:</a:t>
            </a:r>
          </a:p>
          <a:p>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961495302"/>
              </p:ext>
            </p:extLst>
          </p:nvPr>
        </p:nvGraphicFramePr>
        <p:xfrm>
          <a:off x="9569772" y="4517945"/>
          <a:ext cx="914400" cy="792163"/>
        </p:xfrm>
        <a:graphic>
          <a:graphicData uri="http://schemas.openxmlformats.org/presentationml/2006/ole">
            <mc:AlternateContent xmlns:mc="http://schemas.openxmlformats.org/markup-compatibility/2006">
              <mc:Choice xmlns:v="urn:schemas-microsoft-com:vml" Requires="v">
                <p:oleObj spid="_x0000_s13472" name="Document" showAsIcon="1" r:id="rId4" imgW="914400" imgH="792360" progId="Word.Document.12">
                  <p:embed/>
                </p:oleObj>
              </mc:Choice>
              <mc:Fallback>
                <p:oleObj name="Document" showAsIcon="1" r:id="rId4" imgW="914400" imgH="792360" progId="Word.Document.12">
                  <p:embed/>
                  <p:pic>
                    <p:nvPicPr>
                      <p:cNvPr id="0" name=""/>
                      <p:cNvPicPr/>
                      <p:nvPr/>
                    </p:nvPicPr>
                    <p:blipFill>
                      <a:blip r:embed="rId5"/>
                      <a:stretch>
                        <a:fillRect/>
                      </a:stretch>
                    </p:blipFill>
                    <p:spPr>
                      <a:xfrm>
                        <a:off x="9569772" y="4517945"/>
                        <a:ext cx="914400" cy="792163"/>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599298608"/>
              </p:ext>
            </p:extLst>
          </p:nvPr>
        </p:nvGraphicFramePr>
        <p:xfrm>
          <a:off x="9569772" y="2464567"/>
          <a:ext cx="914400" cy="792163"/>
        </p:xfrm>
        <a:graphic>
          <a:graphicData uri="http://schemas.openxmlformats.org/presentationml/2006/ole">
            <mc:AlternateContent xmlns:mc="http://schemas.openxmlformats.org/markup-compatibility/2006">
              <mc:Choice xmlns:v="urn:schemas-microsoft-com:vml" Requires="v">
                <p:oleObj spid="_x0000_s13473" name="Acrobat Document" showAsIcon="1" r:id="rId6" imgW="914400" imgH="792360" progId="Acrobat.Document.11">
                  <p:embed/>
                </p:oleObj>
              </mc:Choice>
              <mc:Fallback>
                <p:oleObj name="Acrobat Document" showAsIcon="1" r:id="rId6" imgW="914400" imgH="792360" progId="Acrobat.Document.11">
                  <p:embed/>
                  <p:pic>
                    <p:nvPicPr>
                      <p:cNvPr id="0" name=""/>
                      <p:cNvPicPr/>
                      <p:nvPr/>
                    </p:nvPicPr>
                    <p:blipFill>
                      <a:blip r:embed="rId7"/>
                      <a:stretch>
                        <a:fillRect/>
                      </a:stretch>
                    </p:blipFill>
                    <p:spPr>
                      <a:xfrm>
                        <a:off x="9569772" y="2464567"/>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106951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4691"/>
          </a:xfrm>
        </p:spPr>
        <p:txBody>
          <a:bodyPr>
            <a:normAutofit/>
          </a:bodyPr>
          <a:lstStyle/>
          <a:p>
            <a:r>
              <a:rPr lang="en-US" sz="3200" b="1" dirty="0">
                <a:solidFill>
                  <a:srgbClr val="006600"/>
                </a:solidFill>
                <a:latin typeface="Arial Narrow" panose="020B0606020202030204" pitchFamily="34" charset="0"/>
              </a:rPr>
              <a:t>Young Industrial Scientist Achievement Award</a:t>
            </a:r>
          </a:p>
        </p:txBody>
      </p:sp>
      <p:sp>
        <p:nvSpPr>
          <p:cNvPr id="3" name="TextBox 2"/>
          <p:cNvSpPr txBox="1"/>
          <p:nvPr/>
        </p:nvSpPr>
        <p:spPr>
          <a:xfrm>
            <a:off x="659027" y="1493679"/>
            <a:ext cx="5222789" cy="5262979"/>
          </a:xfrm>
          <a:prstGeom prst="rect">
            <a:avLst/>
          </a:prstGeom>
          <a:noFill/>
        </p:spPr>
        <p:txBody>
          <a:bodyPr wrap="square" rtlCol="0">
            <a:spAutoFit/>
          </a:bodyPr>
          <a:lstStyle/>
          <a:p>
            <a:r>
              <a:rPr lang="en-US" sz="1400" b="1" dirty="0">
                <a:latin typeface="Arial Narrow" panose="020B0606020202030204" pitchFamily="34" charset="0"/>
              </a:rPr>
              <a:t>Purpose</a:t>
            </a:r>
            <a:r>
              <a:rPr lang="en-US" sz="1400" dirty="0">
                <a:latin typeface="Arial Narrow" panose="020B0606020202030204" pitchFamily="34" charset="0"/>
              </a:rPr>
              <a:t>:  </a:t>
            </a:r>
          </a:p>
          <a:p>
            <a:r>
              <a:rPr lang="en-US" sz="1400" b="1" dirty="0" smtClean="0">
                <a:solidFill>
                  <a:srgbClr val="C00000"/>
                </a:solidFill>
                <a:latin typeface="Arial Narrow" panose="020B0606020202030204" pitchFamily="34" charset="0"/>
              </a:rPr>
              <a:t>Recognize </a:t>
            </a:r>
            <a:r>
              <a:rPr lang="en-US" sz="1400" b="1" dirty="0">
                <a:solidFill>
                  <a:srgbClr val="C00000"/>
                </a:solidFill>
                <a:latin typeface="Arial Narrow" panose="020B0606020202030204" pitchFamily="34" charset="0"/>
              </a:rPr>
              <a:t>the significant </a:t>
            </a:r>
            <a:r>
              <a:rPr lang="en-US" sz="1400" b="1" dirty="0" smtClean="0">
                <a:solidFill>
                  <a:srgbClr val="C00000"/>
                </a:solidFill>
                <a:latin typeface="Arial Narrow" panose="020B0606020202030204" pitchFamily="34" charset="0"/>
              </a:rPr>
              <a:t>scientific </a:t>
            </a:r>
            <a:r>
              <a:rPr lang="en-US" sz="1400" b="1" smtClean="0">
                <a:solidFill>
                  <a:srgbClr val="C00000"/>
                </a:solidFill>
                <a:latin typeface="Arial Narrow" panose="020B0606020202030204" pitchFamily="34" charset="0"/>
              </a:rPr>
              <a:t>- development </a:t>
            </a:r>
            <a:r>
              <a:rPr lang="en-US" sz="1400" b="1" dirty="0">
                <a:solidFill>
                  <a:srgbClr val="C00000"/>
                </a:solidFill>
                <a:latin typeface="Arial Narrow" panose="020B0606020202030204" pitchFamily="34" charset="0"/>
              </a:rPr>
              <a:t>contributions of junior industrial scientists to commercial fields of agricultural and food chemistry</a:t>
            </a:r>
          </a:p>
          <a:p>
            <a:r>
              <a:rPr lang="en-US" sz="1400" dirty="0">
                <a:latin typeface="Arial Narrow" panose="020B0606020202030204" pitchFamily="34" charset="0"/>
              </a:rPr>
              <a:t> </a:t>
            </a:r>
          </a:p>
          <a:p>
            <a:r>
              <a:rPr lang="en-US" sz="1400" b="1" dirty="0">
                <a:latin typeface="Arial Narrow" panose="020B0606020202030204" pitchFamily="34" charset="0"/>
              </a:rPr>
              <a:t>Eligibility</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smtClean="0">
                <a:latin typeface="Arial Narrow" panose="020B0606020202030204" pitchFamily="34" charset="0"/>
              </a:rPr>
              <a:t>Must </a:t>
            </a:r>
            <a:r>
              <a:rPr lang="en-US" sz="1400" dirty="0">
                <a:latin typeface="Arial Narrow" panose="020B0606020202030204" pitchFamily="34" charset="0"/>
              </a:rPr>
              <a:t>have </a:t>
            </a:r>
            <a:r>
              <a:rPr lang="en-US" sz="1400" dirty="0"/>
              <a:t>&lt;=10 years of industrial service (age &lt;40</a:t>
            </a:r>
            <a:r>
              <a:rPr lang="en-US" sz="1400" dirty="0" smtClean="0"/>
              <a:t>)</a:t>
            </a:r>
            <a:r>
              <a:rPr lang="en-US" sz="1400" dirty="0" smtClean="0">
                <a:latin typeface="Arial Narrow" panose="020B0606020202030204" pitchFamily="34" charset="0"/>
              </a:rPr>
              <a:t>.</a:t>
            </a:r>
          </a:p>
          <a:p>
            <a:pPr marL="285750" indent="-285750">
              <a:buFont typeface="Arial" panose="020B0604020202020204" pitchFamily="34" charset="0"/>
              <a:buChar char="•"/>
            </a:pPr>
            <a:r>
              <a:rPr lang="en-US" sz="1400" dirty="0">
                <a:latin typeface="Arial Narrow" panose="020B0606020202030204" pitchFamily="34" charset="0"/>
              </a:rPr>
              <a:t>Must be full member of the division (&gt;= 5 </a:t>
            </a:r>
            <a:r>
              <a:rPr lang="en-US" sz="1400" dirty="0" smtClean="0">
                <a:latin typeface="Arial Narrow" panose="020B0606020202030204" pitchFamily="34" charset="0"/>
              </a:rPr>
              <a:t>years)</a:t>
            </a:r>
          </a:p>
          <a:p>
            <a:pPr marL="285750" indent="-285750">
              <a:buFont typeface="Arial" panose="020B0604020202020204" pitchFamily="34" charset="0"/>
              <a:buChar char="•"/>
            </a:pPr>
            <a:r>
              <a:rPr lang="en-US" sz="1400" dirty="0" smtClean="0">
                <a:latin typeface="Arial Narrow" panose="020B0606020202030204" pitchFamily="34" charset="0"/>
              </a:rPr>
              <a:t>Must be active </a:t>
            </a:r>
            <a:r>
              <a:rPr lang="en-US" sz="1400" dirty="0">
                <a:latin typeface="Arial Narrow" panose="020B0606020202030204" pitchFamily="34" charset="0"/>
              </a:rPr>
              <a:t>in </a:t>
            </a:r>
            <a:r>
              <a:rPr lang="en-US" sz="1400" dirty="0" smtClean="0">
                <a:latin typeface="Arial Narrow" panose="020B0606020202030204" pitchFamily="34" charset="0"/>
              </a:rPr>
              <a:t>the division, for example: presentations/posters in AGFD technical programs, attendance at AGFD technical programs, service as a symposium organizer, or subdivision officer</a:t>
            </a:r>
          </a:p>
          <a:p>
            <a:pPr marL="285750" lvl="0" indent="-285750">
              <a:buFont typeface="Arial" panose="020B0604020202020204" pitchFamily="34" charset="0"/>
              <a:buChar char="•"/>
            </a:pPr>
            <a:r>
              <a:rPr lang="en-US" sz="1400" dirty="0" smtClean="0">
                <a:latin typeface="Arial Narrow" panose="020B0606020202030204" pitchFamily="34" charset="0"/>
              </a:rPr>
              <a:t>Must have made significant scientific </a:t>
            </a:r>
            <a:r>
              <a:rPr lang="en-US" sz="1400" dirty="0">
                <a:latin typeface="Arial Narrow" panose="020B0606020202030204" pitchFamily="34" charset="0"/>
              </a:rPr>
              <a:t>and/ or </a:t>
            </a:r>
            <a:r>
              <a:rPr lang="en-US" sz="1400" dirty="0" smtClean="0">
                <a:latin typeface="Arial Narrow" panose="020B0606020202030204" pitchFamily="34" charset="0"/>
              </a:rPr>
              <a:t>commercial contributions</a:t>
            </a:r>
            <a:r>
              <a:rPr lang="en-US" sz="1400" dirty="0">
                <a:latin typeface="Arial Narrow" panose="020B0606020202030204" pitchFamily="34" charset="0"/>
              </a:rPr>
              <a:t>, including technical publications, patents and patent application fillings, product-ingredient development, analysis methodology</a:t>
            </a:r>
          </a:p>
          <a:p>
            <a:r>
              <a:rPr lang="en-US" sz="1400" dirty="0">
                <a:latin typeface="Arial Narrow" panose="020B0606020202030204" pitchFamily="34" charset="0"/>
              </a:rPr>
              <a:t> </a:t>
            </a:r>
          </a:p>
          <a:p>
            <a:r>
              <a:rPr lang="en-US" sz="1400" b="1" dirty="0">
                <a:latin typeface="Arial Narrow" panose="020B0606020202030204" pitchFamily="34" charset="0"/>
              </a:rPr>
              <a:t>Prize</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smtClean="0">
                <a:latin typeface="Arial Narrow" panose="020B0606020202030204" pitchFamily="34" charset="0"/>
              </a:rPr>
              <a:t>The awardee(s) </a:t>
            </a:r>
            <a:r>
              <a:rPr lang="en-US" sz="1400" dirty="0">
                <a:latin typeface="Arial Narrow" panose="020B0606020202030204" pitchFamily="34" charset="0"/>
              </a:rPr>
              <a:t>will be invited to present their research during a symposium as part of the AGFD program at the fall ACS </a:t>
            </a:r>
            <a:r>
              <a:rPr lang="en-US" sz="1400" dirty="0" smtClean="0">
                <a:latin typeface="Arial Narrow" panose="020B0606020202030204" pitchFamily="34" charset="0"/>
              </a:rPr>
              <a:t>national meeting</a:t>
            </a:r>
            <a:r>
              <a:rPr lang="en-US" sz="1400" dirty="0">
                <a:latin typeface="Arial Narrow" panose="020B0606020202030204" pitchFamily="34" charset="0"/>
              </a:rPr>
              <a:t>. </a:t>
            </a:r>
          </a:p>
          <a:p>
            <a:pPr marL="285750" indent="-285750">
              <a:buFont typeface="Arial" panose="020B0604020202020204" pitchFamily="34" charset="0"/>
              <a:buChar char="•"/>
            </a:pPr>
            <a:r>
              <a:rPr lang="en-US" sz="1400" dirty="0">
                <a:latin typeface="Arial Narrow" panose="020B0606020202030204" pitchFamily="34" charset="0"/>
              </a:rPr>
              <a:t>The </a:t>
            </a:r>
            <a:r>
              <a:rPr lang="en-US" sz="1400" dirty="0" smtClean="0">
                <a:latin typeface="Arial Narrow" panose="020B0606020202030204" pitchFamily="34" charset="0"/>
              </a:rPr>
              <a:t>awardee(S) </a:t>
            </a:r>
            <a:r>
              <a:rPr lang="en-US" sz="1400" dirty="0">
                <a:latin typeface="Arial Narrow" panose="020B0606020202030204" pitchFamily="34" charset="0"/>
              </a:rPr>
              <a:t>will receive up to $1000 to off-set travel expenses.</a:t>
            </a:r>
          </a:p>
          <a:p>
            <a:pPr marL="285750" indent="-285750">
              <a:buFont typeface="Arial" panose="020B0604020202020204" pitchFamily="34" charset="0"/>
              <a:buChar char="•"/>
            </a:pPr>
            <a:r>
              <a:rPr lang="en-US" sz="1400" dirty="0" smtClean="0">
                <a:latin typeface="Arial Narrow" panose="020B0606020202030204" pitchFamily="34" charset="0"/>
              </a:rPr>
              <a:t>The awardee(s) will </a:t>
            </a:r>
            <a:r>
              <a:rPr lang="en-US" sz="1400" dirty="0">
                <a:latin typeface="Arial Narrow" panose="020B0606020202030204" pitchFamily="34" charset="0"/>
              </a:rPr>
              <a:t>be presented </a:t>
            </a:r>
            <a:r>
              <a:rPr lang="en-US" sz="1400" dirty="0" smtClean="0">
                <a:latin typeface="Arial Narrow" panose="020B0606020202030204" pitchFamily="34" charset="0"/>
              </a:rPr>
              <a:t>an </a:t>
            </a:r>
            <a:r>
              <a:rPr lang="en-US" sz="1400" dirty="0">
                <a:latin typeface="Arial Narrow" panose="020B0606020202030204" pitchFamily="34" charset="0"/>
              </a:rPr>
              <a:t>engraved plaque </a:t>
            </a:r>
            <a:r>
              <a:rPr lang="en-US" sz="1400" dirty="0" smtClean="0">
                <a:latin typeface="Arial Narrow" panose="020B0606020202030204" pitchFamily="34" charset="0"/>
              </a:rPr>
              <a:t>to </a:t>
            </a:r>
            <a:r>
              <a:rPr lang="en-US" sz="1400" dirty="0">
                <a:latin typeface="Arial Narrow" panose="020B0606020202030204" pitchFamily="34" charset="0"/>
              </a:rPr>
              <a:t>commemorate this distinguished award.  </a:t>
            </a:r>
          </a:p>
          <a:p>
            <a:r>
              <a:rPr lang="en-US" sz="1400" dirty="0">
                <a:latin typeface="Arial Narrow" panose="020B0606020202030204" pitchFamily="34" charset="0"/>
              </a:rPr>
              <a:t> </a:t>
            </a:r>
          </a:p>
          <a:p>
            <a:r>
              <a:rPr lang="en-US" sz="1400" dirty="0" smtClean="0">
                <a:latin typeface="Arial Narrow" panose="020B0606020202030204" pitchFamily="34" charset="0"/>
              </a:rPr>
              <a:t>Established:  </a:t>
            </a:r>
            <a:r>
              <a:rPr lang="en-US" sz="1400" dirty="0">
                <a:latin typeface="Arial Narrow" panose="020B0606020202030204" pitchFamily="34" charset="0"/>
              </a:rPr>
              <a:t>2021</a:t>
            </a:r>
            <a:r>
              <a:rPr lang="en-US" sz="1400" dirty="0" smtClean="0">
                <a:latin typeface="Arial Narrow" panose="020B0606020202030204" pitchFamily="34" charset="0"/>
              </a:rPr>
              <a:t>.</a:t>
            </a:r>
            <a:endParaRPr lang="en-US" sz="1400" dirty="0">
              <a:latin typeface="Arial Narrow" panose="020B0606020202030204" pitchFamily="34" charset="0"/>
            </a:endParaRPr>
          </a:p>
        </p:txBody>
      </p:sp>
      <p:sp>
        <p:nvSpPr>
          <p:cNvPr id="4" name="TextBox 3"/>
          <p:cNvSpPr txBox="1"/>
          <p:nvPr/>
        </p:nvSpPr>
        <p:spPr>
          <a:xfrm>
            <a:off x="6507892" y="1493679"/>
            <a:ext cx="4613189" cy="3754874"/>
          </a:xfrm>
          <a:prstGeom prst="rect">
            <a:avLst/>
          </a:prstGeom>
          <a:noFill/>
        </p:spPr>
        <p:txBody>
          <a:bodyPr wrap="square" rtlCol="0">
            <a:spAutoFit/>
          </a:bodyPr>
          <a:lstStyle/>
          <a:p>
            <a:r>
              <a:rPr lang="en-US" sz="1400" b="1" dirty="0">
                <a:latin typeface="Arial Narrow" panose="020B0606020202030204" pitchFamily="34" charset="0"/>
              </a:rPr>
              <a:t>Application Deadline</a:t>
            </a:r>
            <a:r>
              <a:rPr lang="en-US" sz="1400" dirty="0">
                <a:latin typeface="Arial Narrow" panose="020B0606020202030204" pitchFamily="34" charset="0"/>
              </a:rPr>
              <a:t>: </a:t>
            </a:r>
            <a:r>
              <a:rPr lang="en-US" sz="1400" b="1" dirty="0">
                <a:solidFill>
                  <a:srgbClr val="C00000"/>
                </a:solidFill>
                <a:latin typeface="Arial Narrow" panose="020B0606020202030204" pitchFamily="34" charset="0"/>
              </a:rPr>
              <a:t>Feb. </a:t>
            </a:r>
            <a:r>
              <a:rPr lang="en-US" sz="1400" b="1" dirty="0" smtClean="0">
                <a:solidFill>
                  <a:srgbClr val="C00000"/>
                </a:solidFill>
                <a:latin typeface="Arial Narrow" panose="020B0606020202030204" pitchFamily="34" charset="0"/>
              </a:rPr>
              <a:t>1</a:t>
            </a:r>
          </a:p>
          <a:p>
            <a:endParaRPr lang="en-US" sz="1400" b="1" dirty="0" smtClean="0">
              <a:latin typeface="Arial Narrow" panose="020B0606020202030204" pitchFamily="34" charset="0"/>
            </a:endParaRPr>
          </a:p>
          <a:p>
            <a:r>
              <a:rPr lang="en-US" sz="1400" b="1" dirty="0" smtClean="0">
                <a:latin typeface="Arial Narrow" panose="020B0606020202030204" pitchFamily="34" charset="0"/>
              </a:rPr>
              <a:t>Information </a:t>
            </a:r>
            <a:r>
              <a:rPr lang="en-US" sz="1400" b="1" dirty="0">
                <a:latin typeface="Arial Narrow" panose="020B0606020202030204" pitchFamily="34" charset="0"/>
              </a:rPr>
              <a:t>for Nominations: </a:t>
            </a:r>
          </a:p>
          <a:p>
            <a:pPr marL="285750" indent="-285750">
              <a:buFont typeface="Arial" panose="020B0604020202020204" pitchFamily="34" charset="0"/>
              <a:buChar char="•"/>
            </a:pPr>
            <a:r>
              <a:rPr lang="en-US" sz="1400" dirty="0">
                <a:latin typeface="Arial Narrow" panose="020B0606020202030204" pitchFamily="34" charset="0"/>
              </a:rPr>
              <a:t>A panel of AGFD judges will choose the Young Industrial Scientist based on the nomination package</a:t>
            </a:r>
            <a:r>
              <a:rPr lang="en-US" sz="1400" dirty="0" smtClean="0">
                <a:latin typeface="Arial Narrow" panose="020B0606020202030204" pitchFamily="34" charset="0"/>
              </a:rPr>
              <a:t>.</a:t>
            </a:r>
          </a:p>
          <a:p>
            <a:pPr marL="285750" lvl="0" indent="-285750">
              <a:buFont typeface="Arial" panose="020B0604020202020204" pitchFamily="34" charset="0"/>
              <a:buChar char="•"/>
            </a:pPr>
            <a:r>
              <a:rPr lang="en-US" sz="1400" dirty="0" smtClean="0">
                <a:latin typeface="Arial Narrow" panose="020B0606020202030204" pitchFamily="34" charset="0"/>
              </a:rPr>
              <a:t>A maximum of two Awardees may be selected in a given year</a:t>
            </a:r>
          </a:p>
          <a:p>
            <a:pPr marL="285750" lvl="0" indent="-285750">
              <a:buFont typeface="Arial" panose="020B0604020202020204" pitchFamily="34" charset="0"/>
              <a:buChar char="•"/>
            </a:pPr>
            <a:r>
              <a:rPr lang="en-US" sz="1400" dirty="0" smtClean="0">
                <a:latin typeface="Arial Narrow" panose="020B0606020202030204" pitchFamily="34" charset="0"/>
              </a:rPr>
              <a:t>Nominations will be valid for two years, as long as nominees maintain their eligibility status. </a:t>
            </a:r>
            <a:endParaRPr lang="en-US" sz="1400" b="1" dirty="0">
              <a:latin typeface="Arial Narrow" panose="020B0606020202030204" pitchFamily="34" charset="0"/>
            </a:endParaRPr>
          </a:p>
          <a:p>
            <a:endParaRPr lang="en-US" sz="1400" b="1" dirty="0">
              <a:latin typeface="Arial Narrow" panose="020B0606020202030204" pitchFamily="34" charset="0"/>
            </a:endParaRPr>
          </a:p>
          <a:p>
            <a:r>
              <a:rPr lang="en-US" sz="1400" b="1" dirty="0" smtClean="0">
                <a:latin typeface="Arial Narrow" panose="020B0606020202030204" pitchFamily="34" charset="0"/>
              </a:rPr>
              <a:t>Self Nomination </a:t>
            </a:r>
            <a:r>
              <a:rPr lang="en-US" sz="1400" b="1" dirty="0">
                <a:latin typeface="Arial Narrow" panose="020B0606020202030204" pitchFamily="34" charset="0"/>
              </a:rPr>
              <a:t>Package:</a:t>
            </a:r>
          </a:p>
          <a:p>
            <a:pPr marL="285750" indent="-285750">
              <a:buFont typeface="Arial" panose="020B0604020202020204" pitchFamily="34" charset="0"/>
              <a:buChar char="•"/>
            </a:pPr>
            <a:r>
              <a:rPr lang="en-US" sz="1400" dirty="0">
                <a:latin typeface="Arial Narrow" panose="020B0606020202030204" pitchFamily="34" charset="0"/>
              </a:rPr>
              <a:t>A </a:t>
            </a:r>
            <a:r>
              <a:rPr lang="en-US" sz="1400" dirty="0" smtClean="0">
                <a:latin typeface="Arial Narrow" panose="020B0606020202030204" pitchFamily="34" charset="0"/>
              </a:rPr>
              <a:t>self nomination </a:t>
            </a:r>
            <a:r>
              <a:rPr lang="en-US" sz="1400" dirty="0">
                <a:latin typeface="Arial Narrow" panose="020B0606020202030204" pitchFamily="34" charset="0"/>
              </a:rPr>
              <a:t>letter </a:t>
            </a:r>
            <a:endParaRPr lang="en-US" sz="1400" dirty="0" smtClean="0">
              <a:latin typeface="Arial Narrow" panose="020B0606020202030204" pitchFamily="34" charset="0"/>
            </a:endParaRPr>
          </a:p>
          <a:p>
            <a:pPr marL="285750" indent="-285750">
              <a:buFont typeface="Arial" panose="020B0604020202020204" pitchFamily="34" charset="0"/>
              <a:buChar char="•"/>
            </a:pPr>
            <a:r>
              <a:rPr lang="en-US" sz="1400" dirty="0" smtClean="0">
                <a:latin typeface="Arial Narrow" panose="020B0606020202030204" pitchFamily="34" charset="0"/>
              </a:rPr>
              <a:t>Two </a:t>
            </a:r>
            <a:r>
              <a:rPr lang="en-US" sz="1400" dirty="0">
                <a:latin typeface="Arial Narrow" panose="020B0606020202030204" pitchFamily="34" charset="0"/>
              </a:rPr>
              <a:t>letters of </a:t>
            </a:r>
            <a:r>
              <a:rPr lang="en-US" sz="1400" dirty="0" smtClean="0">
                <a:latin typeface="Arial Narrow" panose="020B0606020202030204" pitchFamily="34" charset="0"/>
              </a:rPr>
              <a:t>support, one of which must be from an AGFD member</a:t>
            </a:r>
            <a:endParaRPr lang="en-US" sz="1400" dirty="0">
              <a:latin typeface="Arial Narrow" panose="020B0606020202030204" pitchFamily="34" charset="0"/>
            </a:endParaRPr>
          </a:p>
          <a:p>
            <a:pPr marL="285750" indent="-285750">
              <a:buFont typeface="Arial" panose="020B0604020202020204" pitchFamily="34" charset="0"/>
              <a:buChar char="•"/>
            </a:pPr>
            <a:r>
              <a:rPr lang="en-US" sz="1400" dirty="0">
                <a:latin typeface="Arial Narrow" panose="020B0606020202030204" pitchFamily="34" charset="0"/>
              </a:rPr>
              <a:t>A </a:t>
            </a:r>
            <a:r>
              <a:rPr lang="en-US" sz="1400" dirty="0" smtClean="0">
                <a:latin typeface="Arial Narrow" panose="020B0606020202030204" pitchFamily="34" charset="0"/>
              </a:rPr>
              <a:t>one page </a:t>
            </a:r>
            <a:r>
              <a:rPr lang="en-US" sz="1400" dirty="0">
                <a:latin typeface="Arial Narrow" panose="020B0606020202030204" pitchFamily="34" charset="0"/>
              </a:rPr>
              <a:t>summary of the </a:t>
            </a:r>
            <a:r>
              <a:rPr lang="en-US" sz="1400" dirty="0" smtClean="0">
                <a:latin typeface="Arial Narrow" panose="020B0606020202030204" pitchFamily="34" charset="0"/>
              </a:rPr>
              <a:t>research - development </a:t>
            </a:r>
            <a:r>
              <a:rPr lang="en-US" sz="1400" dirty="0">
                <a:latin typeface="Arial Narrow" panose="020B0606020202030204" pitchFamily="34" charset="0"/>
              </a:rPr>
              <a:t>significance</a:t>
            </a:r>
          </a:p>
          <a:p>
            <a:pPr marL="285750" indent="-285750">
              <a:buFont typeface="Arial" panose="020B0604020202020204" pitchFamily="34" charset="0"/>
              <a:buChar char="•"/>
            </a:pPr>
            <a:r>
              <a:rPr lang="en-US" sz="1400" dirty="0">
                <a:latin typeface="Arial Narrow" panose="020B0606020202030204" pitchFamily="34" charset="0"/>
              </a:rPr>
              <a:t>A 150-word abstract of the proposed oral presentation</a:t>
            </a:r>
          </a:p>
          <a:p>
            <a:pPr marL="285750" indent="-285750">
              <a:buFont typeface="Arial" panose="020B0604020202020204" pitchFamily="34" charset="0"/>
              <a:buChar char="•"/>
            </a:pPr>
            <a:r>
              <a:rPr lang="en-US" sz="1400" dirty="0">
                <a:latin typeface="Arial Narrow" panose="020B0606020202030204" pitchFamily="34" charset="0"/>
              </a:rPr>
              <a:t>The candidate’s curriculum </a:t>
            </a:r>
            <a:r>
              <a:rPr lang="en-US" sz="1400" dirty="0" smtClean="0">
                <a:latin typeface="Arial Narrow" panose="020B0606020202030204" pitchFamily="34" charset="0"/>
              </a:rPr>
              <a:t>vitae, including service to AGFD </a:t>
            </a:r>
            <a:endParaRPr lang="en-US" sz="1400" dirty="0">
              <a:latin typeface="Arial Narrow" panose="020B0606020202030204" pitchFamily="34" charset="0"/>
            </a:endParaRPr>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1076098744"/>
              </p:ext>
            </p:extLst>
          </p:nvPr>
        </p:nvGraphicFramePr>
        <p:xfrm>
          <a:off x="8185457" y="5432416"/>
          <a:ext cx="1563939" cy="792163"/>
        </p:xfrm>
        <a:graphic>
          <a:graphicData uri="http://schemas.openxmlformats.org/presentationml/2006/ole">
            <mc:AlternateContent xmlns:mc="http://schemas.openxmlformats.org/markup-compatibility/2006">
              <mc:Choice xmlns:v="urn:schemas-microsoft-com:vml" Requires="v">
                <p:oleObj spid="_x0000_s22545" name="Presentation" showAsIcon="1" r:id="rId4" imgW="914400" imgH="792360" progId="PowerPoint.Show.12">
                  <p:embed/>
                </p:oleObj>
              </mc:Choice>
              <mc:Fallback>
                <p:oleObj name="Presentation" showAsIcon="1" r:id="rId4" imgW="914400" imgH="792360" progId="PowerPoint.Show.12">
                  <p:embed/>
                  <p:pic>
                    <p:nvPicPr>
                      <p:cNvPr id="0" name=""/>
                      <p:cNvPicPr/>
                      <p:nvPr/>
                    </p:nvPicPr>
                    <p:blipFill>
                      <a:blip r:embed="rId5"/>
                      <a:stretch>
                        <a:fillRect/>
                      </a:stretch>
                    </p:blipFill>
                    <p:spPr>
                      <a:xfrm>
                        <a:off x="8185457" y="5432416"/>
                        <a:ext cx="1563939" cy="792163"/>
                      </a:xfrm>
                      <a:prstGeom prst="rect">
                        <a:avLst/>
                      </a:prstGeom>
                    </p:spPr>
                  </p:pic>
                </p:oleObj>
              </mc:Fallback>
            </mc:AlternateContent>
          </a:graphicData>
        </a:graphic>
      </p:graphicFrame>
    </p:spTree>
    <p:extLst>
      <p:ext uri="{BB962C8B-B14F-4D97-AF65-F5344CB8AC3E}">
        <p14:creationId xmlns:p14="http://schemas.microsoft.com/office/powerpoint/2010/main" val="1937655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6600"/>
                </a:solidFill>
                <a:latin typeface="Arial Narrow" panose="020B0606020202030204" pitchFamily="34" charset="0"/>
              </a:rPr>
              <a:t>AGFD Fellow</a:t>
            </a:r>
            <a:endParaRPr lang="en-US" sz="3200" b="1" dirty="0">
              <a:solidFill>
                <a:srgbClr val="006600"/>
              </a:solidFill>
              <a:latin typeface="Arial Narrow" panose="020B0606020202030204" pitchFamily="34" charset="0"/>
            </a:endParaRPr>
          </a:p>
        </p:txBody>
      </p:sp>
      <p:sp>
        <p:nvSpPr>
          <p:cNvPr id="3" name="TextBox 2"/>
          <p:cNvSpPr txBox="1"/>
          <p:nvPr/>
        </p:nvSpPr>
        <p:spPr>
          <a:xfrm>
            <a:off x="793301" y="1598141"/>
            <a:ext cx="5323703" cy="4185761"/>
          </a:xfrm>
          <a:prstGeom prst="rect">
            <a:avLst/>
          </a:prstGeom>
          <a:noFill/>
        </p:spPr>
        <p:txBody>
          <a:bodyPr wrap="square" rtlCol="0">
            <a:spAutoFit/>
          </a:bodyPr>
          <a:lstStyle/>
          <a:p>
            <a:r>
              <a:rPr lang="en-US" sz="1400" b="1" dirty="0" smtClean="0">
                <a:latin typeface="Arial Narrow" panose="020B0606020202030204" pitchFamily="34" charset="0"/>
              </a:rPr>
              <a:t>Purpose</a:t>
            </a:r>
            <a:r>
              <a:rPr lang="en-US" sz="1400" dirty="0">
                <a:latin typeface="Arial Narrow" panose="020B0606020202030204" pitchFamily="34" charset="0"/>
              </a:rPr>
              <a:t>:  To recognize outstanding scientific contributions to the field of agricultural and food chemistry</a:t>
            </a:r>
            <a:r>
              <a:rPr lang="en-US" sz="1400" dirty="0" smtClean="0">
                <a:latin typeface="Arial Narrow" panose="020B0606020202030204" pitchFamily="34" charset="0"/>
              </a:rPr>
              <a:t>.</a:t>
            </a:r>
            <a:endParaRPr lang="en-US" sz="1400" dirty="0">
              <a:latin typeface="Arial Narrow" panose="020B0606020202030204" pitchFamily="34" charset="0"/>
            </a:endParaRPr>
          </a:p>
          <a:p>
            <a:r>
              <a:rPr lang="en-US" sz="1400" dirty="0">
                <a:latin typeface="Arial Narrow" panose="020B0606020202030204" pitchFamily="34" charset="0"/>
              </a:rPr>
              <a:t> </a:t>
            </a:r>
          </a:p>
          <a:p>
            <a:r>
              <a:rPr lang="en-US" sz="1400" b="1" dirty="0">
                <a:latin typeface="Arial Narrow" panose="020B0606020202030204" pitchFamily="34" charset="0"/>
              </a:rPr>
              <a:t>Eligibility:</a:t>
            </a:r>
            <a:r>
              <a:rPr lang="en-US" sz="1400" dirty="0">
                <a:latin typeface="Arial Narrow" panose="020B0606020202030204" pitchFamily="34" charset="0"/>
              </a:rPr>
              <a:t>  The award recognizes the application of chemistry to improve the supply, safety, and/or quality of food and agricultural products.  A significant portion of the research should have been reported in ACS journals and books and/or at Divisional symposia. </a:t>
            </a:r>
            <a:r>
              <a:rPr lang="en-US" sz="1400" dirty="0"/>
              <a:t>For industrial chemists, who may be discouraged or prohibited from publishing, qualification criteria might include: patents, product launches, process enhancements, reports &amp; presentations</a:t>
            </a:r>
            <a:r>
              <a:rPr lang="en-US" sz="1400" dirty="0" smtClean="0"/>
              <a:t>. </a:t>
            </a:r>
            <a:r>
              <a:rPr lang="en-US" sz="1400" dirty="0" smtClean="0">
                <a:latin typeface="Arial Narrow" panose="020B0606020202030204" pitchFamily="34" charset="0"/>
              </a:rPr>
              <a:t>The </a:t>
            </a:r>
            <a:r>
              <a:rPr lang="en-US" sz="1400" dirty="0">
                <a:latin typeface="Arial Narrow" panose="020B0606020202030204" pitchFamily="34" charset="0"/>
              </a:rPr>
              <a:t>nominee must have been a member of ACS and the Division for at least the preceding five years</a:t>
            </a:r>
            <a:r>
              <a:rPr lang="en-US" sz="1400" dirty="0" smtClean="0">
                <a:latin typeface="Arial Narrow" panose="020B0606020202030204" pitchFamily="34" charset="0"/>
              </a:rPr>
              <a:t>. Nominations must be made by an AGFD Fellow.</a:t>
            </a:r>
            <a:r>
              <a:rPr lang="en-US" sz="1400" dirty="0"/>
              <a:t> </a:t>
            </a:r>
            <a:endParaRPr lang="en-US" sz="1400" dirty="0" smtClean="0"/>
          </a:p>
          <a:p>
            <a:r>
              <a:rPr lang="en-US" sz="1400" dirty="0">
                <a:latin typeface="Arial Narrow" panose="020B0606020202030204" pitchFamily="34" charset="0"/>
              </a:rPr>
              <a:t> </a:t>
            </a:r>
          </a:p>
          <a:p>
            <a:r>
              <a:rPr lang="en-US" sz="1400" b="1" dirty="0">
                <a:latin typeface="Arial Narrow" panose="020B0606020202030204" pitchFamily="34" charset="0"/>
              </a:rPr>
              <a:t>Prize:</a:t>
            </a:r>
            <a:r>
              <a:rPr lang="en-US" sz="1400" dirty="0">
                <a:latin typeface="Arial Narrow" panose="020B0606020202030204" pitchFamily="34" charset="0"/>
              </a:rPr>
              <a:t>  The winner receives an engraved plaque at the ACS Fall Meeting.   </a:t>
            </a:r>
          </a:p>
          <a:p>
            <a:r>
              <a:rPr lang="en-US" sz="1400" dirty="0">
                <a:latin typeface="Arial Narrow" panose="020B0606020202030204" pitchFamily="34" charset="0"/>
              </a:rPr>
              <a:t>The nominations are reviewed by a committee consisting of </a:t>
            </a:r>
            <a:r>
              <a:rPr lang="en-US" sz="1400" dirty="0" smtClean="0">
                <a:latin typeface="Arial Narrow" panose="020B0606020202030204" pitchFamily="34" charset="0"/>
              </a:rPr>
              <a:t>AGFD Fellows. </a:t>
            </a:r>
            <a:endParaRPr lang="en-US" sz="1400" dirty="0">
              <a:latin typeface="Arial Narrow" panose="020B0606020202030204" pitchFamily="34" charset="0"/>
            </a:endParaRPr>
          </a:p>
          <a:p>
            <a:r>
              <a:rPr lang="en-US" sz="1400" dirty="0">
                <a:latin typeface="Arial Narrow" panose="020B0606020202030204" pitchFamily="34" charset="0"/>
              </a:rPr>
              <a:t> </a:t>
            </a:r>
            <a:endParaRPr lang="en-US" sz="1400" dirty="0" smtClean="0">
              <a:latin typeface="Arial Narrow" panose="020B0606020202030204" pitchFamily="34" charset="0"/>
            </a:endParaRPr>
          </a:p>
          <a:p>
            <a:r>
              <a:rPr lang="en-US" sz="1400" dirty="0">
                <a:latin typeface="Arial Narrow" panose="020B0606020202030204" pitchFamily="34" charset="0"/>
              </a:rPr>
              <a:t>First awarded:  </a:t>
            </a:r>
            <a:r>
              <a:rPr lang="en-US" sz="1400" dirty="0" smtClean="0">
                <a:latin typeface="Arial Narrow" panose="020B0606020202030204" pitchFamily="34" charset="0"/>
              </a:rPr>
              <a:t>1988</a:t>
            </a:r>
            <a:endParaRPr lang="en-US" sz="1400" dirty="0">
              <a:latin typeface="Arial Narrow" panose="020B0606020202030204" pitchFamily="34" charset="0"/>
            </a:endParaRPr>
          </a:p>
          <a:p>
            <a:endParaRPr lang="en-US" sz="1400" dirty="0">
              <a:latin typeface="Arial Narrow" panose="020B0606020202030204" pitchFamily="34" charset="0"/>
            </a:endParaRPr>
          </a:p>
          <a:p>
            <a:r>
              <a:rPr lang="en-US" sz="1400" dirty="0">
                <a:latin typeface="Arial Narrow" panose="020B0606020202030204" pitchFamily="34" charset="0"/>
              </a:rPr>
              <a:t>Deadline:  </a:t>
            </a:r>
            <a:r>
              <a:rPr lang="en-US" sz="1400" b="1" dirty="0">
                <a:solidFill>
                  <a:srgbClr val="C00000"/>
                </a:solidFill>
                <a:latin typeface="Arial Narrow" panose="020B0606020202030204" pitchFamily="34" charset="0"/>
              </a:rPr>
              <a:t>February </a:t>
            </a:r>
            <a:r>
              <a:rPr lang="en-US" sz="1400" b="1" dirty="0" smtClean="0">
                <a:solidFill>
                  <a:srgbClr val="C00000"/>
                </a:solidFill>
                <a:latin typeface="Arial Narrow" panose="020B0606020202030204" pitchFamily="34" charset="0"/>
              </a:rPr>
              <a:t>1</a:t>
            </a:r>
            <a:endParaRPr lang="en-US" sz="1400" dirty="0">
              <a:latin typeface="Arial Narrow" panose="020B0606020202030204" pitchFamily="34" charset="0"/>
            </a:endParaRPr>
          </a:p>
        </p:txBody>
      </p:sp>
      <p:sp>
        <p:nvSpPr>
          <p:cNvPr id="6" name="Rectangle 5"/>
          <p:cNvSpPr/>
          <p:nvPr/>
        </p:nvSpPr>
        <p:spPr>
          <a:xfrm>
            <a:off x="6656173" y="1606379"/>
            <a:ext cx="3517557" cy="4247317"/>
          </a:xfrm>
          <a:prstGeom prst="rect">
            <a:avLst/>
          </a:prstGeom>
        </p:spPr>
        <p:txBody>
          <a:bodyPr wrap="square">
            <a:spAutoFit/>
          </a:bodyPr>
          <a:lstStyle/>
          <a:p>
            <a:r>
              <a:rPr lang="en-US" sz="1400" b="1" dirty="0">
                <a:latin typeface="Arial Narrow" panose="020B0606020202030204" pitchFamily="34" charset="0"/>
              </a:rPr>
              <a:t>Nomination Package:</a:t>
            </a:r>
          </a:p>
          <a:p>
            <a:pPr marL="285750" indent="-285750">
              <a:buFont typeface="Arial" panose="020B0604020202020204" pitchFamily="34" charset="0"/>
              <a:buChar char="•"/>
            </a:pPr>
            <a:r>
              <a:rPr lang="en-US" sz="1400" dirty="0">
                <a:latin typeface="Arial Narrow" panose="020B0606020202030204" pitchFamily="34" charset="0"/>
              </a:rPr>
              <a:t>Letter of nomination</a:t>
            </a:r>
          </a:p>
          <a:p>
            <a:pPr marL="285750" indent="-285750">
              <a:buFont typeface="Arial" panose="020B0604020202020204" pitchFamily="34" charset="0"/>
              <a:buChar char="•"/>
            </a:pPr>
            <a:r>
              <a:rPr lang="en-US" sz="1400" dirty="0">
                <a:latin typeface="Arial Narrow" panose="020B0606020202030204" pitchFamily="34" charset="0"/>
              </a:rPr>
              <a:t>2-4 letters of support form AGFD Fellows</a:t>
            </a:r>
          </a:p>
          <a:p>
            <a:pPr marL="285750" indent="-285750">
              <a:buFont typeface="Arial" panose="020B0604020202020204" pitchFamily="34" charset="0"/>
              <a:buChar char="•"/>
            </a:pPr>
            <a:r>
              <a:rPr lang="en-US" sz="1400" dirty="0">
                <a:latin typeface="Arial Narrow" panose="020B0606020202030204" pitchFamily="34" charset="0"/>
              </a:rPr>
              <a:t>Brief summary of nominee’s research</a:t>
            </a:r>
          </a:p>
          <a:p>
            <a:pPr marL="285750" indent="-285750">
              <a:buFont typeface="Arial" panose="020B0604020202020204" pitchFamily="34" charset="0"/>
              <a:buChar char="•"/>
            </a:pPr>
            <a:r>
              <a:rPr lang="en-US" sz="1400" dirty="0">
                <a:latin typeface="Arial Narrow" panose="020B0606020202030204" pitchFamily="34" charset="0"/>
              </a:rPr>
              <a:t>Brief curriculum vitae</a:t>
            </a:r>
          </a:p>
          <a:p>
            <a:pPr marL="285750" indent="-285750">
              <a:buFont typeface="Arial" panose="020B0604020202020204" pitchFamily="34" charset="0"/>
              <a:buChar char="•"/>
            </a:pPr>
            <a:r>
              <a:rPr lang="en-US" sz="1400" dirty="0">
                <a:latin typeface="Arial Narrow" panose="020B0606020202030204" pitchFamily="34" charset="0"/>
              </a:rPr>
              <a:t>Up-to-date publication list highlighting ACS publication record</a:t>
            </a:r>
          </a:p>
          <a:p>
            <a:pPr marL="285750" indent="-285750">
              <a:buFont typeface="Arial" panose="020B0604020202020204" pitchFamily="34" charset="0"/>
              <a:buChar char="•"/>
            </a:pPr>
            <a:r>
              <a:rPr lang="en-US" sz="1400" dirty="0">
                <a:latin typeface="Arial Narrow" panose="020B0606020202030204" pitchFamily="34" charset="0"/>
              </a:rPr>
              <a:t>There is no nomination form</a:t>
            </a:r>
          </a:p>
          <a:p>
            <a:endParaRPr lang="en-US" sz="1400" dirty="0" smtClean="0">
              <a:latin typeface="Arial Narrow" panose="020B0606020202030204" pitchFamily="34" charset="0"/>
            </a:endParaRPr>
          </a:p>
          <a:p>
            <a:r>
              <a:rPr lang="en-US" sz="1400" b="1" dirty="0">
                <a:latin typeface="Arial Narrow" panose="020B0606020202030204" pitchFamily="34" charset="0"/>
              </a:rPr>
              <a:t>E</a:t>
            </a:r>
            <a:r>
              <a:rPr lang="en-US" sz="1400" b="1" dirty="0" smtClean="0">
                <a:latin typeface="Arial Narrow" panose="020B0606020202030204" pitchFamily="34" charset="0"/>
              </a:rPr>
              <a:t>mail </a:t>
            </a:r>
            <a:r>
              <a:rPr lang="en-US" sz="1400" b="1" dirty="0">
                <a:latin typeface="Arial Narrow" panose="020B0606020202030204" pitchFamily="34" charset="0"/>
              </a:rPr>
              <a:t>nominations </a:t>
            </a:r>
            <a:r>
              <a:rPr lang="en-US" sz="1400" b="1" dirty="0" smtClean="0">
                <a:latin typeface="Arial Narrow" panose="020B0606020202030204" pitchFamily="34" charset="0"/>
              </a:rPr>
              <a:t>to</a:t>
            </a:r>
            <a:r>
              <a:rPr lang="en-US" sz="1400" dirty="0" smtClean="0">
                <a:latin typeface="Arial Narrow" panose="020B0606020202030204" pitchFamily="34" charset="0"/>
              </a:rPr>
              <a:t>:</a:t>
            </a:r>
          </a:p>
          <a:p>
            <a:pPr lvl="1"/>
            <a:r>
              <a:rPr lang="en-US" sz="1400" dirty="0" smtClean="0">
                <a:latin typeface="Arial Narrow" panose="020B0606020202030204" pitchFamily="34" charset="0"/>
              </a:rPr>
              <a:t>Dr</a:t>
            </a:r>
            <a:r>
              <a:rPr lang="en-US" sz="1400" dirty="0">
                <a:latin typeface="Arial Narrow" panose="020B0606020202030204" pitchFamily="34" charset="0"/>
              </a:rPr>
              <a:t>. Fereidoon Shahidi</a:t>
            </a:r>
            <a:br>
              <a:rPr lang="en-US" sz="1400" dirty="0">
                <a:latin typeface="Arial Narrow" panose="020B0606020202030204" pitchFamily="34" charset="0"/>
              </a:rPr>
            </a:br>
            <a:r>
              <a:rPr lang="en-US" sz="1400" dirty="0">
                <a:latin typeface="Arial Narrow" panose="020B0606020202030204" pitchFamily="34" charset="0"/>
              </a:rPr>
              <a:t>Department of Biochemistry</a:t>
            </a:r>
            <a:br>
              <a:rPr lang="en-US" sz="1400" dirty="0">
                <a:latin typeface="Arial Narrow" panose="020B0606020202030204" pitchFamily="34" charset="0"/>
              </a:rPr>
            </a:br>
            <a:r>
              <a:rPr lang="en-US" sz="1400" dirty="0">
                <a:latin typeface="Arial Narrow" panose="020B0606020202030204" pitchFamily="34" charset="0"/>
              </a:rPr>
              <a:t>Memorial University of </a:t>
            </a:r>
            <a:r>
              <a:rPr lang="en-US" sz="1400" dirty="0" smtClean="0">
                <a:latin typeface="Arial Narrow" panose="020B0606020202030204" pitchFamily="34" charset="0"/>
              </a:rPr>
              <a:t>Newfoundland</a:t>
            </a:r>
          </a:p>
          <a:p>
            <a:pPr lvl="1"/>
            <a:r>
              <a:rPr lang="en-US" sz="1400" dirty="0">
                <a:latin typeface="Arial Narrow" panose="020B0606020202030204" pitchFamily="34" charset="0"/>
              </a:rPr>
              <a:t>45 Arctic Avenue</a:t>
            </a:r>
            <a:br>
              <a:rPr lang="en-US" sz="1400" dirty="0">
                <a:latin typeface="Arial Narrow" panose="020B0606020202030204" pitchFamily="34" charset="0"/>
              </a:rPr>
            </a:br>
            <a:r>
              <a:rPr lang="en-US" sz="1400" dirty="0">
                <a:latin typeface="Arial Narrow" panose="020B0606020202030204" pitchFamily="34" charset="0"/>
              </a:rPr>
              <a:t>St. John's, NL, Canada A1C 5S7</a:t>
            </a:r>
          </a:p>
          <a:p>
            <a:pPr lvl="1"/>
            <a:r>
              <a:rPr lang="en-US" sz="1400" dirty="0" smtClean="0">
                <a:latin typeface="Arial Narrow" panose="020B0606020202030204" pitchFamily="34" charset="0"/>
                <a:hlinkClick r:id="rId3"/>
              </a:rPr>
              <a:t>fshahidi@gmail.com</a:t>
            </a:r>
            <a:endParaRPr lang="en-US" sz="1400" dirty="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r>
              <a:rPr lang="en-US" sz="1400" b="1" dirty="0">
                <a:latin typeface="Arial Narrow" panose="020B0606020202030204" pitchFamily="34" charset="0"/>
              </a:rPr>
              <a:t>Previous </a:t>
            </a:r>
            <a:r>
              <a:rPr lang="en-US" sz="1400" b="1" dirty="0" smtClean="0">
                <a:latin typeface="Arial Narrow" panose="020B0606020202030204" pitchFamily="34" charset="0"/>
              </a:rPr>
              <a:t>Awardees:</a:t>
            </a:r>
            <a:endParaRPr lang="en-US" sz="1400" b="1" dirty="0"/>
          </a:p>
        </p:txBody>
      </p:sp>
      <p:graphicFrame>
        <p:nvGraphicFramePr>
          <p:cNvPr id="5" name="Object 4"/>
          <p:cNvGraphicFramePr>
            <a:graphicFrameLocks noChangeAspect="1"/>
          </p:cNvGraphicFramePr>
          <p:nvPr>
            <p:extLst>
              <p:ext uri="{D42A27DB-BD31-4B8C-83A1-F6EECF244321}">
                <p14:modId xmlns:p14="http://schemas.microsoft.com/office/powerpoint/2010/main" val="2573084041"/>
              </p:ext>
            </p:extLst>
          </p:nvPr>
        </p:nvGraphicFramePr>
        <p:xfrm>
          <a:off x="8918028" y="5387820"/>
          <a:ext cx="914400" cy="792163"/>
        </p:xfrm>
        <a:graphic>
          <a:graphicData uri="http://schemas.openxmlformats.org/presentationml/2006/ole">
            <mc:AlternateContent xmlns:mc="http://schemas.openxmlformats.org/markup-compatibility/2006">
              <mc:Choice xmlns:v="urn:schemas-microsoft-com:vml" Requires="v">
                <p:oleObj spid="_x0000_s14416" name="Document" showAsIcon="1" r:id="rId5" imgW="914400" imgH="792360" progId="Word.Document.12">
                  <p:embed/>
                </p:oleObj>
              </mc:Choice>
              <mc:Fallback>
                <p:oleObj name="Document" showAsIcon="1" r:id="rId5" imgW="914400" imgH="792360" progId="Word.Document.12">
                  <p:embed/>
                  <p:pic>
                    <p:nvPicPr>
                      <p:cNvPr id="0" name=""/>
                      <p:cNvPicPr/>
                      <p:nvPr/>
                    </p:nvPicPr>
                    <p:blipFill>
                      <a:blip r:embed="rId6"/>
                      <a:stretch>
                        <a:fillRect/>
                      </a:stretch>
                    </p:blipFill>
                    <p:spPr>
                      <a:xfrm>
                        <a:off x="8918028" y="538782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987437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6600"/>
                </a:solidFill>
                <a:latin typeface="Arial Narrow" panose="020B0606020202030204" pitchFamily="34" charset="0"/>
              </a:rPr>
              <a:t>Roy </a:t>
            </a:r>
            <a:r>
              <a:rPr lang="en-US" sz="3600" b="1" dirty="0" err="1">
                <a:solidFill>
                  <a:srgbClr val="006600"/>
                </a:solidFill>
                <a:latin typeface="Arial Narrow" panose="020B0606020202030204" pitchFamily="34" charset="0"/>
              </a:rPr>
              <a:t>Teranishi</a:t>
            </a:r>
            <a:r>
              <a:rPr lang="en-US" sz="3600" b="1" dirty="0">
                <a:solidFill>
                  <a:srgbClr val="006600"/>
                </a:solidFill>
                <a:latin typeface="Arial Narrow" panose="020B0606020202030204" pitchFamily="34" charset="0"/>
              </a:rPr>
              <a:t> Graduate Fellowship in Food Chemistry</a:t>
            </a:r>
            <a:endParaRPr lang="en-US" sz="3600" dirty="0">
              <a:solidFill>
                <a:srgbClr val="006600"/>
              </a:solidFill>
              <a:latin typeface="Arial Narrow" panose="020B0606020202030204" pitchFamily="34" charset="0"/>
            </a:endParaRPr>
          </a:p>
        </p:txBody>
      </p:sp>
      <p:sp>
        <p:nvSpPr>
          <p:cNvPr id="3" name="TextBox 2"/>
          <p:cNvSpPr txBox="1"/>
          <p:nvPr/>
        </p:nvSpPr>
        <p:spPr>
          <a:xfrm>
            <a:off x="838200" y="1575358"/>
            <a:ext cx="4145692" cy="3108543"/>
          </a:xfrm>
          <a:prstGeom prst="rect">
            <a:avLst/>
          </a:prstGeom>
          <a:noFill/>
        </p:spPr>
        <p:txBody>
          <a:bodyPr wrap="square" rtlCol="0">
            <a:spAutoFit/>
          </a:bodyPr>
          <a:lstStyle/>
          <a:p>
            <a:r>
              <a:rPr lang="en-US" sz="1400" b="1" dirty="0">
                <a:latin typeface="Arial Narrow" panose="020B0606020202030204" pitchFamily="34" charset="0"/>
              </a:rPr>
              <a:t>Purpose:</a:t>
            </a:r>
            <a:r>
              <a:rPr lang="en-US" sz="1400" dirty="0">
                <a:latin typeface="Arial Narrow" panose="020B0606020202030204" pitchFamily="34" charset="0"/>
              </a:rPr>
              <a:t>  </a:t>
            </a:r>
            <a:r>
              <a:rPr lang="en-US" sz="1400" dirty="0" smtClean="0">
                <a:latin typeface="Arial Narrow" panose="020B0606020202030204" pitchFamily="34" charset="0"/>
              </a:rPr>
              <a:t/>
            </a:r>
            <a:br>
              <a:rPr lang="en-US" sz="1400" dirty="0" smtClean="0">
                <a:latin typeface="Arial Narrow" panose="020B0606020202030204" pitchFamily="34" charset="0"/>
              </a:rPr>
            </a:br>
            <a:r>
              <a:rPr lang="en-US" sz="1400" dirty="0" smtClean="0">
                <a:latin typeface="Arial Narrow" panose="020B0606020202030204" pitchFamily="34" charset="0"/>
              </a:rPr>
              <a:t>To </a:t>
            </a:r>
            <a:r>
              <a:rPr lang="en-US" sz="1400" dirty="0">
                <a:latin typeface="Arial Narrow" panose="020B0606020202030204" pitchFamily="34" charset="0"/>
              </a:rPr>
              <a:t>fund original graduate school research.</a:t>
            </a:r>
          </a:p>
          <a:p>
            <a:r>
              <a:rPr lang="en-US" sz="1400" dirty="0">
                <a:latin typeface="Arial Narrow" panose="020B0606020202030204" pitchFamily="34" charset="0"/>
              </a:rPr>
              <a:t> </a:t>
            </a:r>
          </a:p>
          <a:p>
            <a:r>
              <a:rPr lang="en-US" sz="1400" b="1" dirty="0">
                <a:latin typeface="Arial Narrow" panose="020B0606020202030204" pitchFamily="34" charset="0"/>
              </a:rPr>
              <a:t>Eligibility</a:t>
            </a:r>
            <a:r>
              <a:rPr lang="en-US" sz="1400" dirty="0">
                <a:latin typeface="Arial Narrow" panose="020B0606020202030204" pitchFamily="34" charset="0"/>
              </a:rPr>
              <a:t>:  </a:t>
            </a:r>
            <a:r>
              <a:rPr lang="en-US" sz="1400" dirty="0" smtClean="0">
                <a:latin typeface="Arial Narrow" panose="020B0606020202030204" pitchFamily="34" charset="0"/>
              </a:rPr>
              <a:t/>
            </a:r>
            <a:br>
              <a:rPr lang="en-US" sz="1400" dirty="0" smtClean="0">
                <a:latin typeface="Arial Narrow" panose="020B0606020202030204" pitchFamily="34" charset="0"/>
              </a:rPr>
            </a:br>
            <a:r>
              <a:rPr lang="en-US" sz="1400" dirty="0" smtClean="0">
                <a:latin typeface="Arial Narrow" panose="020B0606020202030204" pitchFamily="34" charset="0"/>
              </a:rPr>
              <a:t>Beginning </a:t>
            </a:r>
            <a:r>
              <a:rPr lang="en-US" sz="1400" dirty="0">
                <a:latin typeface="Arial Narrow" panose="020B0606020202030204" pitchFamily="34" charset="0"/>
              </a:rPr>
              <a:t>graduate students.  The student must have an outstanding graduate grade point average (GPA) and show promise of an excellent graduate research career.</a:t>
            </a:r>
          </a:p>
          <a:p>
            <a:r>
              <a:rPr lang="en-US" sz="1400" dirty="0">
                <a:latin typeface="Arial Narrow" panose="020B0606020202030204" pitchFamily="34" charset="0"/>
              </a:rPr>
              <a:t> </a:t>
            </a:r>
          </a:p>
          <a:p>
            <a:r>
              <a:rPr lang="en-US" sz="1400" dirty="0">
                <a:latin typeface="Arial Narrow" panose="020B0606020202030204" pitchFamily="34" charset="0"/>
              </a:rPr>
              <a:t>Prize:  A one-time fellowship award of $2500</a:t>
            </a:r>
            <a:r>
              <a:rPr lang="en-US" sz="1400" dirty="0" smtClean="0">
                <a:latin typeface="Arial Narrow" panose="020B0606020202030204" pitchFamily="34" charset="0"/>
              </a:rPr>
              <a:t>.</a:t>
            </a:r>
          </a:p>
          <a:p>
            <a:endParaRPr lang="en-US" sz="1400" dirty="0">
              <a:latin typeface="Arial Narrow" panose="020B0606020202030204" pitchFamily="34" charset="0"/>
            </a:endParaRPr>
          </a:p>
          <a:p>
            <a:r>
              <a:rPr lang="en-US" sz="1400" dirty="0">
                <a:latin typeface="Arial Narrow" panose="020B0606020202030204" pitchFamily="34" charset="0"/>
              </a:rPr>
              <a:t>First awarded:  </a:t>
            </a:r>
            <a:r>
              <a:rPr lang="en-US" sz="1400" dirty="0" smtClean="0">
                <a:latin typeface="Arial Narrow" panose="020B0606020202030204" pitchFamily="34" charset="0"/>
              </a:rPr>
              <a:t>2002</a:t>
            </a:r>
          </a:p>
          <a:p>
            <a:endParaRPr lang="en-US" sz="1400" dirty="0">
              <a:latin typeface="Arial Narrow" panose="020B0606020202030204" pitchFamily="34" charset="0"/>
            </a:endParaRPr>
          </a:p>
          <a:p>
            <a:r>
              <a:rPr lang="en-US" sz="1400" dirty="0" smtClean="0">
                <a:latin typeface="Arial Narrow" panose="020B0606020202030204" pitchFamily="34" charset="0"/>
              </a:rPr>
              <a:t>Applications are due </a:t>
            </a:r>
            <a:r>
              <a:rPr lang="en-US" sz="1400" b="1" dirty="0" smtClean="0">
                <a:solidFill>
                  <a:srgbClr val="C00000"/>
                </a:solidFill>
                <a:latin typeface="Arial Narrow" panose="020B0606020202030204" pitchFamily="34" charset="0"/>
              </a:rPr>
              <a:t>February 1</a:t>
            </a:r>
            <a:r>
              <a:rPr lang="en-US" sz="1400" dirty="0" smtClean="0">
                <a:latin typeface="Arial Narrow" panose="020B0606020202030204" pitchFamily="34" charset="0"/>
              </a:rPr>
              <a:t> </a:t>
            </a:r>
          </a:p>
          <a:p>
            <a:endParaRPr lang="en-US" sz="1400" dirty="0">
              <a:latin typeface="Arial Narrow" panose="020B0606020202030204" pitchFamily="34" charset="0"/>
            </a:endParaRPr>
          </a:p>
        </p:txBody>
      </p:sp>
      <p:sp>
        <p:nvSpPr>
          <p:cNvPr id="4" name="Rectangle 3"/>
          <p:cNvSpPr/>
          <p:nvPr/>
        </p:nvSpPr>
        <p:spPr>
          <a:xfrm>
            <a:off x="6059959" y="1575358"/>
            <a:ext cx="4217773" cy="2462213"/>
          </a:xfrm>
          <a:prstGeom prst="rect">
            <a:avLst/>
          </a:prstGeom>
        </p:spPr>
        <p:txBody>
          <a:bodyPr wrap="square">
            <a:spAutoFit/>
          </a:bodyPr>
          <a:lstStyle/>
          <a:p>
            <a:r>
              <a:rPr lang="en-US" sz="1400" b="1" dirty="0">
                <a:latin typeface="Arial Narrow" panose="020B0606020202030204" pitchFamily="34" charset="0"/>
              </a:rPr>
              <a:t>Current information for </a:t>
            </a:r>
            <a:r>
              <a:rPr lang="en-US" sz="1400" b="1" dirty="0" smtClean="0">
                <a:latin typeface="Arial Narrow" panose="020B0606020202030204" pitchFamily="34" charset="0"/>
              </a:rPr>
              <a:t>applications: </a:t>
            </a:r>
            <a:endParaRPr lang="en-US" sz="1400" b="1" dirty="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r>
              <a:rPr lang="en-US" sz="1400" b="1" dirty="0" smtClean="0">
                <a:latin typeface="Arial Narrow" panose="020B0606020202030204" pitchFamily="34" charset="0"/>
              </a:rPr>
              <a:t>Application Instructions:</a:t>
            </a:r>
            <a:endParaRPr lang="en-US" sz="1400" b="1" dirty="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r>
              <a:rPr lang="en-US" sz="1400" b="1" dirty="0">
                <a:latin typeface="Arial Narrow" panose="020B0606020202030204" pitchFamily="34" charset="0"/>
              </a:rPr>
              <a:t>Previous Awardees:</a:t>
            </a:r>
            <a:endParaRPr lang="en-US" sz="1400" b="1" dirty="0"/>
          </a:p>
        </p:txBody>
      </p:sp>
      <p:graphicFrame>
        <p:nvGraphicFramePr>
          <p:cNvPr id="8" name="Object 7"/>
          <p:cNvGraphicFramePr>
            <a:graphicFrameLocks noChangeAspect="1"/>
          </p:cNvGraphicFramePr>
          <p:nvPr>
            <p:extLst>
              <p:ext uri="{D42A27DB-BD31-4B8C-83A1-F6EECF244321}">
                <p14:modId xmlns:p14="http://schemas.microsoft.com/office/powerpoint/2010/main" val="2491960779"/>
              </p:ext>
            </p:extLst>
          </p:nvPr>
        </p:nvGraphicFramePr>
        <p:xfrm>
          <a:off x="9444166" y="1587967"/>
          <a:ext cx="914400" cy="792163"/>
        </p:xfrm>
        <a:graphic>
          <a:graphicData uri="http://schemas.openxmlformats.org/presentationml/2006/ole">
            <mc:AlternateContent xmlns:mc="http://schemas.openxmlformats.org/markup-compatibility/2006">
              <mc:Choice xmlns:v="urn:schemas-microsoft-com:vml" Requires="v">
                <p:oleObj spid="_x0000_s1452" name="Acrobat Document" showAsIcon="1" r:id="rId3" imgW="914400" imgH="792360" progId="Acrobat.Document.11">
                  <p:embed/>
                </p:oleObj>
              </mc:Choice>
              <mc:Fallback>
                <p:oleObj name="Acrobat Document" showAsIcon="1" r:id="rId3" imgW="914400" imgH="792360" progId="Acrobat.Document.11">
                  <p:embed/>
                  <p:pic>
                    <p:nvPicPr>
                      <p:cNvPr id="0" name=""/>
                      <p:cNvPicPr/>
                      <p:nvPr/>
                    </p:nvPicPr>
                    <p:blipFill>
                      <a:blip r:embed="rId4"/>
                      <a:stretch>
                        <a:fillRect/>
                      </a:stretch>
                    </p:blipFill>
                    <p:spPr>
                      <a:xfrm>
                        <a:off x="9444166" y="1587967"/>
                        <a:ext cx="914400" cy="792163"/>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762434860"/>
              </p:ext>
            </p:extLst>
          </p:nvPr>
        </p:nvGraphicFramePr>
        <p:xfrm>
          <a:off x="9456865" y="2710048"/>
          <a:ext cx="914400" cy="792163"/>
        </p:xfrm>
        <a:graphic>
          <a:graphicData uri="http://schemas.openxmlformats.org/presentationml/2006/ole">
            <mc:AlternateContent xmlns:mc="http://schemas.openxmlformats.org/markup-compatibility/2006">
              <mc:Choice xmlns:v="urn:schemas-microsoft-com:vml" Requires="v">
                <p:oleObj spid="_x0000_s1453" name="Acrobat Document" showAsIcon="1" r:id="rId5" imgW="914400" imgH="792360" progId="Acrobat.Document.11">
                  <p:embed/>
                </p:oleObj>
              </mc:Choice>
              <mc:Fallback>
                <p:oleObj name="Acrobat Document" showAsIcon="1" r:id="rId5" imgW="914400" imgH="792360" progId="Acrobat.Document.11">
                  <p:embed/>
                  <p:pic>
                    <p:nvPicPr>
                      <p:cNvPr id="0" name=""/>
                      <p:cNvPicPr/>
                      <p:nvPr/>
                    </p:nvPicPr>
                    <p:blipFill>
                      <a:blip r:embed="rId6"/>
                      <a:stretch>
                        <a:fillRect/>
                      </a:stretch>
                    </p:blipFill>
                    <p:spPr>
                      <a:xfrm>
                        <a:off x="9456865" y="2710048"/>
                        <a:ext cx="914400" cy="792163"/>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964854703"/>
              </p:ext>
            </p:extLst>
          </p:nvPr>
        </p:nvGraphicFramePr>
        <p:xfrm>
          <a:off x="9456865" y="3832129"/>
          <a:ext cx="914400" cy="792163"/>
        </p:xfrm>
        <a:graphic>
          <a:graphicData uri="http://schemas.openxmlformats.org/presentationml/2006/ole">
            <mc:AlternateContent xmlns:mc="http://schemas.openxmlformats.org/markup-compatibility/2006">
              <mc:Choice xmlns:v="urn:schemas-microsoft-com:vml" Requires="v">
                <p:oleObj spid="_x0000_s1454" name="Document" showAsIcon="1" r:id="rId8" imgW="914400" imgH="792360" progId="Word.Document.12">
                  <p:embed/>
                </p:oleObj>
              </mc:Choice>
              <mc:Fallback>
                <p:oleObj name="Document" showAsIcon="1" r:id="rId8" imgW="914400" imgH="792360" progId="Word.Document.12">
                  <p:embed/>
                  <p:pic>
                    <p:nvPicPr>
                      <p:cNvPr id="0" name=""/>
                      <p:cNvPicPr/>
                      <p:nvPr/>
                    </p:nvPicPr>
                    <p:blipFill>
                      <a:blip r:embed="rId9"/>
                      <a:stretch>
                        <a:fillRect/>
                      </a:stretch>
                    </p:blipFill>
                    <p:spPr>
                      <a:xfrm>
                        <a:off x="9456865" y="3832129"/>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698383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85303"/>
          </a:xfrm>
        </p:spPr>
        <p:txBody>
          <a:bodyPr>
            <a:normAutofit/>
          </a:bodyPr>
          <a:lstStyle/>
          <a:p>
            <a:r>
              <a:rPr lang="en-US" sz="2700" b="1" dirty="0" smtClean="0">
                <a:solidFill>
                  <a:srgbClr val="006600"/>
                </a:solidFill>
                <a:latin typeface="Arial Narrow" panose="020B0606020202030204" pitchFamily="34" charset="0"/>
              </a:rPr>
              <a:t>Withycombe–Charalambous </a:t>
            </a:r>
            <a:r>
              <a:rPr lang="en-US" sz="2700" b="1" dirty="0">
                <a:solidFill>
                  <a:srgbClr val="006600"/>
                </a:solidFill>
                <a:latin typeface="Arial Narrow" panose="020B0606020202030204" pitchFamily="34" charset="0"/>
              </a:rPr>
              <a:t>Award for Excellence in Graduate Research in Agricultural or Food </a:t>
            </a:r>
            <a:r>
              <a:rPr lang="en-US" sz="2700" b="1" dirty="0" smtClean="0">
                <a:solidFill>
                  <a:srgbClr val="006600"/>
                </a:solidFill>
                <a:latin typeface="Arial Narrow" panose="020B0606020202030204" pitchFamily="34" charset="0"/>
              </a:rPr>
              <a:t>Chemistry</a:t>
            </a:r>
            <a:endParaRPr lang="en-US" sz="2700" dirty="0">
              <a:solidFill>
                <a:srgbClr val="006600"/>
              </a:solidFill>
            </a:endParaRPr>
          </a:p>
        </p:txBody>
      </p:sp>
      <p:sp>
        <p:nvSpPr>
          <p:cNvPr id="3" name="TextBox 2"/>
          <p:cNvSpPr txBox="1"/>
          <p:nvPr/>
        </p:nvSpPr>
        <p:spPr>
          <a:xfrm>
            <a:off x="683740" y="1616547"/>
            <a:ext cx="5412260" cy="4832092"/>
          </a:xfrm>
          <a:prstGeom prst="rect">
            <a:avLst/>
          </a:prstGeom>
          <a:noFill/>
        </p:spPr>
        <p:txBody>
          <a:bodyPr wrap="square" rtlCol="0">
            <a:spAutoFit/>
          </a:bodyPr>
          <a:lstStyle/>
          <a:p>
            <a:r>
              <a:rPr lang="en-US" sz="1400" b="1" dirty="0">
                <a:latin typeface="Arial Narrow" panose="020B0606020202030204" pitchFamily="34" charset="0"/>
              </a:rPr>
              <a:t>Purpose:  </a:t>
            </a:r>
            <a:r>
              <a:rPr lang="en-US" sz="1400" dirty="0">
                <a:latin typeface="Arial Narrow" panose="020B0606020202030204" pitchFamily="34" charset="0"/>
              </a:rPr>
              <a:t>This competition is designed to showcase the research talents of graduate degree candidates to prospective employers</a:t>
            </a:r>
            <a:r>
              <a:rPr lang="en-US" sz="1400" dirty="0" smtClean="0">
                <a:latin typeface="Arial Narrow" panose="020B0606020202030204" pitchFamily="34" charset="0"/>
              </a:rPr>
              <a:t>.</a:t>
            </a:r>
          </a:p>
          <a:p>
            <a:endParaRPr lang="en-US" sz="1400" dirty="0">
              <a:latin typeface="Arial Narrow" panose="020B0606020202030204" pitchFamily="34" charset="0"/>
            </a:endParaRPr>
          </a:p>
          <a:p>
            <a:r>
              <a:rPr lang="en-US" sz="1400" b="1" dirty="0" smtClean="0">
                <a:latin typeface="Arial Narrow" panose="020B0606020202030204" pitchFamily="34" charset="0"/>
              </a:rPr>
              <a:t>Nature: </a:t>
            </a:r>
            <a:r>
              <a:rPr lang="en-US" sz="1400" dirty="0" smtClean="0">
                <a:latin typeface="Arial Narrow" panose="020B0606020202030204" pitchFamily="34" charset="0"/>
              </a:rPr>
              <a:t>Symposium held as part of the AGFD program at the spring national meeting. Up to six (6) applicants selected, by a panel of judges, to make oral presentations in the symposium. Applicants selected to participate receive up to $750 to off-set travel expenses. </a:t>
            </a:r>
          </a:p>
          <a:p>
            <a:endParaRPr lang="en-US" sz="1400" dirty="0">
              <a:latin typeface="Arial Narrow" panose="020B0606020202030204" pitchFamily="34" charset="0"/>
            </a:endParaRPr>
          </a:p>
          <a:p>
            <a:r>
              <a:rPr lang="en-US" sz="1400" b="1" dirty="0">
                <a:latin typeface="Arial Narrow" panose="020B0606020202030204" pitchFamily="34" charset="0"/>
              </a:rPr>
              <a:t>Eligibility:  </a:t>
            </a:r>
            <a:r>
              <a:rPr lang="en-US" sz="1400" dirty="0">
                <a:latin typeface="Arial Narrow" panose="020B0606020202030204" pitchFamily="34" charset="0"/>
              </a:rPr>
              <a:t>Participation in the symposium is open to all graduate students who are expected to </a:t>
            </a:r>
            <a:r>
              <a:rPr lang="en-US" sz="1400" dirty="0" smtClean="0">
                <a:latin typeface="Arial Narrow" panose="020B0606020202030204" pitchFamily="34" charset="0"/>
              </a:rPr>
              <a:t>graduate, during the year of the symposium, </a:t>
            </a:r>
            <a:r>
              <a:rPr lang="en-US" sz="1400" dirty="0">
                <a:latin typeface="Arial Narrow" panose="020B0606020202030204" pitchFamily="34" charset="0"/>
              </a:rPr>
              <a:t>from certified universities doing advanced research in the areas of food and agricultural chemistry. Applicants must be a member of AGFD</a:t>
            </a:r>
            <a:r>
              <a:rPr lang="en-US" sz="1400" dirty="0" smtClean="0">
                <a:latin typeface="Arial Narrow" panose="020B0606020202030204" pitchFamily="34" charset="0"/>
              </a:rPr>
              <a:t>.</a:t>
            </a:r>
          </a:p>
          <a:p>
            <a:endParaRPr lang="en-US" sz="1400" dirty="0">
              <a:latin typeface="Arial Narrow" panose="020B0606020202030204" pitchFamily="34" charset="0"/>
            </a:endParaRPr>
          </a:p>
          <a:p>
            <a:r>
              <a:rPr lang="en-US" sz="1400" b="1" dirty="0" smtClean="0">
                <a:latin typeface="Arial Narrow" panose="020B0606020202030204" pitchFamily="34" charset="0"/>
              </a:rPr>
              <a:t>Award:</a:t>
            </a:r>
            <a:r>
              <a:rPr lang="en-US" sz="1400" dirty="0" smtClean="0">
                <a:latin typeface="Arial Narrow" panose="020B0606020202030204" pitchFamily="34" charset="0"/>
              </a:rPr>
              <a:t> A panel of judges will select first, second, and third place basis research content and presentation. Awardees will receive an engraved plaque and a cash prize of $500, $250, and $100, respectively</a:t>
            </a:r>
          </a:p>
          <a:p>
            <a:endParaRPr lang="en-US" sz="1400" dirty="0">
              <a:latin typeface="Arial Narrow" panose="020B0606020202030204" pitchFamily="34" charset="0"/>
            </a:endParaRPr>
          </a:p>
          <a:p>
            <a:r>
              <a:rPr lang="en-US" sz="1400" dirty="0" smtClean="0">
                <a:latin typeface="Arial Narrow" panose="020B0606020202030204" pitchFamily="34" charset="0"/>
              </a:rPr>
              <a:t>First Awarded:		1981 </a:t>
            </a:r>
          </a:p>
          <a:p>
            <a:r>
              <a:rPr lang="en-US" sz="1400" dirty="0" smtClean="0">
                <a:latin typeface="Arial Narrow" panose="020B0606020202030204" pitchFamily="34" charset="0"/>
              </a:rPr>
              <a:t>First Awarded in current format:	2004</a:t>
            </a:r>
          </a:p>
          <a:p>
            <a:endParaRPr lang="en-US" sz="1400" dirty="0">
              <a:latin typeface="Arial Narrow" panose="020B0606020202030204" pitchFamily="34" charset="0"/>
            </a:endParaRPr>
          </a:p>
          <a:p>
            <a:r>
              <a:rPr lang="en-US" sz="1400" dirty="0" smtClean="0">
                <a:latin typeface="Arial Narrow" panose="020B0606020202030204" pitchFamily="34" charset="0"/>
              </a:rPr>
              <a:t>Application deadline: </a:t>
            </a:r>
            <a:r>
              <a:rPr lang="en-US" sz="1400" b="1" dirty="0" smtClean="0">
                <a:solidFill>
                  <a:srgbClr val="C00000"/>
                </a:solidFill>
                <a:latin typeface="Arial Narrow" panose="020B0606020202030204" pitchFamily="34" charset="0"/>
              </a:rPr>
              <a:t>October 10 </a:t>
            </a:r>
            <a:r>
              <a:rPr lang="en-US" sz="1400" dirty="0" smtClean="0">
                <a:latin typeface="Arial Narrow" panose="020B0606020202030204" pitchFamily="34" charset="0"/>
              </a:rPr>
              <a:t>of the year prior to the award symposium</a:t>
            </a:r>
            <a:endParaRPr lang="en-US" sz="1400" dirty="0">
              <a:latin typeface="Arial Narrow" panose="020B0606020202030204" pitchFamily="34" charset="0"/>
            </a:endParaRPr>
          </a:p>
          <a:p>
            <a:endParaRPr lang="en-US" sz="1400" dirty="0">
              <a:latin typeface="Arial Narrow" panose="020B0606020202030204" pitchFamily="34" charset="0"/>
            </a:endParaRPr>
          </a:p>
        </p:txBody>
      </p:sp>
      <p:sp>
        <p:nvSpPr>
          <p:cNvPr id="4" name="TextBox 3"/>
          <p:cNvSpPr txBox="1"/>
          <p:nvPr/>
        </p:nvSpPr>
        <p:spPr>
          <a:xfrm>
            <a:off x="6491416" y="1690688"/>
            <a:ext cx="5016843" cy="3539430"/>
          </a:xfrm>
          <a:prstGeom prst="rect">
            <a:avLst/>
          </a:prstGeom>
          <a:noFill/>
        </p:spPr>
        <p:txBody>
          <a:bodyPr wrap="square" rtlCol="0">
            <a:spAutoFit/>
          </a:bodyPr>
          <a:lstStyle/>
          <a:p>
            <a:r>
              <a:rPr lang="en-US" sz="1400" b="1" dirty="0">
                <a:latin typeface="Arial Narrow" panose="020B0606020202030204" pitchFamily="34" charset="0"/>
              </a:rPr>
              <a:t>Current information for </a:t>
            </a:r>
            <a:r>
              <a:rPr lang="en-US" sz="1400" b="1" dirty="0" smtClean="0">
                <a:latin typeface="Arial Narrow" panose="020B0606020202030204" pitchFamily="34" charset="0"/>
              </a:rPr>
              <a:t>applications: </a:t>
            </a:r>
            <a:endParaRPr lang="en-US" sz="1400" b="1" dirty="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r>
              <a:rPr lang="en-US" sz="1400" b="1" dirty="0">
                <a:latin typeface="Arial Narrow" panose="020B0606020202030204" pitchFamily="34" charset="0"/>
              </a:rPr>
              <a:t>Application Instructions:</a:t>
            </a:r>
          </a:p>
          <a:p>
            <a:pPr marL="285750" lvl="0" indent="-285750">
              <a:buFont typeface="Arial" panose="020B0604020202020204" pitchFamily="34" charset="0"/>
              <a:buChar char="•"/>
            </a:pPr>
            <a:r>
              <a:rPr lang="en-US" sz="1400" dirty="0" smtClean="0">
                <a:latin typeface="Arial Narrow" panose="020B0606020202030204" pitchFamily="34" charset="0"/>
              </a:rPr>
              <a:t>Email the following to award coordinator</a:t>
            </a:r>
          </a:p>
          <a:p>
            <a:pPr marL="285750" lvl="0" indent="-285750">
              <a:buFont typeface="Arial" panose="020B0604020202020204" pitchFamily="34" charset="0"/>
              <a:buChar char="•"/>
            </a:pPr>
            <a:r>
              <a:rPr lang="en-US" sz="1400" dirty="0" smtClean="0">
                <a:latin typeface="Arial Narrow" panose="020B0606020202030204" pitchFamily="34" charset="0"/>
              </a:rPr>
              <a:t>Resume/CV</a:t>
            </a:r>
            <a:endParaRPr lang="en-US" sz="1400" dirty="0">
              <a:latin typeface="Arial Narrow" panose="020B0606020202030204" pitchFamily="34" charset="0"/>
            </a:endParaRPr>
          </a:p>
          <a:p>
            <a:pPr marL="285750" lvl="0" indent="-285750">
              <a:buFont typeface="Arial" panose="020B0604020202020204" pitchFamily="34" charset="0"/>
              <a:buChar char="•"/>
            </a:pPr>
            <a:r>
              <a:rPr lang="en-US" sz="1400" dirty="0">
                <a:latin typeface="Arial Narrow" panose="020B0606020202030204" pitchFamily="34" charset="0"/>
              </a:rPr>
              <a:t>Complete undergraduate and graduate transcripts with GPA</a:t>
            </a:r>
          </a:p>
          <a:p>
            <a:pPr marL="285750" lvl="0" indent="-285750">
              <a:buFont typeface="Arial" panose="020B0604020202020204" pitchFamily="34" charset="0"/>
              <a:buChar char="•"/>
            </a:pPr>
            <a:r>
              <a:rPr lang="en-US" sz="1400" dirty="0">
                <a:latin typeface="Arial Narrow" panose="020B0606020202030204" pitchFamily="34" charset="0"/>
              </a:rPr>
              <a:t>Letters of recommendation from 2 major degree professors (one letter preferably from the graduate advisor)</a:t>
            </a:r>
          </a:p>
          <a:p>
            <a:pPr marL="285750" lvl="0" indent="-285750">
              <a:buFont typeface="Arial" panose="020B0604020202020204" pitchFamily="34" charset="0"/>
              <a:buChar char="•"/>
            </a:pPr>
            <a:r>
              <a:rPr lang="en-US" sz="1400" dirty="0">
                <a:latin typeface="Arial Narrow" panose="020B0606020202030204" pitchFamily="34" charset="0"/>
              </a:rPr>
              <a:t>Abstract of the proposed presentation </a:t>
            </a:r>
            <a:r>
              <a:rPr lang="en-US" sz="1400" dirty="0" smtClean="0">
                <a:latin typeface="Arial Narrow" panose="020B0606020202030204" pitchFamily="34" charset="0"/>
              </a:rPr>
              <a:t>and submit the abstract  </a:t>
            </a:r>
            <a:r>
              <a:rPr lang="en-US" sz="1400" dirty="0">
                <a:latin typeface="Arial Narrow" panose="020B0606020202030204" pitchFamily="34" charset="0"/>
              </a:rPr>
              <a:t>via the ACS MAPS On-line System)</a:t>
            </a:r>
          </a:p>
          <a:p>
            <a:endParaRPr lang="en-US" sz="1400" b="1" dirty="0" smtClean="0">
              <a:latin typeface="Arial Narrow" panose="020B0606020202030204" pitchFamily="34" charset="0"/>
            </a:endParaRPr>
          </a:p>
          <a:p>
            <a:endParaRPr lang="en-US" sz="1400" b="1" dirty="0">
              <a:latin typeface="Arial Narrow" panose="020B0606020202030204" pitchFamily="34" charset="0"/>
            </a:endParaRPr>
          </a:p>
          <a:p>
            <a:r>
              <a:rPr lang="en-US" sz="1400" b="1" dirty="0">
                <a:latin typeface="Arial Narrow" panose="020B0606020202030204" pitchFamily="34" charset="0"/>
              </a:rPr>
              <a:t>Previous Awardees:</a:t>
            </a:r>
            <a:endParaRPr lang="en-US" sz="1400" b="1" dirty="0"/>
          </a:p>
        </p:txBody>
      </p:sp>
      <p:graphicFrame>
        <p:nvGraphicFramePr>
          <p:cNvPr id="5" name="Object 4"/>
          <p:cNvGraphicFramePr>
            <a:graphicFrameLocks noChangeAspect="1"/>
          </p:cNvGraphicFramePr>
          <p:nvPr>
            <p:extLst>
              <p:ext uri="{D42A27DB-BD31-4B8C-83A1-F6EECF244321}">
                <p14:modId xmlns:p14="http://schemas.microsoft.com/office/powerpoint/2010/main" val="3798714463"/>
              </p:ext>
            </p:extLst>
          </p:nvPr>
        </p:nvGraphicFramePr>
        <p:xfrm>
          <a:off x="10280168" y="1890701"/>
          <a:ext cx="914400" cy="792163"/>
        </p:xfrm>
        <a:graphic>
          <a:graphicData uri="http://schemas.openxmlformats.org/presentationml/2006/ole">
            <mc:AlternateContent xmlns:mc="http://schemas.openxmlformats.org/markup-compatibility/2006">
              <mc:Choice xmlns:v="urn:schemas-microsoft-com:vml" Requires="v">
                <p:oleObj spid="_x0000_s15514" name="Acrobat Document" showAsIcon="1" r:id="rId3" imgW="914400" imgH="792360" progId="Acrobat.Document.11">
                  <p:embed/>
                </p:oleObj>
              </mc:Choice>
              <mc:Fallback>
                <p:oleObj name="Acrobat Document" showAsIcon="1" r:id="rId3" imgW="914400" imgH="792360" progId="Acrobat.Document.11">
                  <p:embed/>
                  <p:pic>
                    <p:nvPicPr>
                      <p:cNvPr id="0" name=""/>
                      <p:cNvPicPr/>
                      <p:nvPr/>
                    </p:nvPicPr>
                    <p:blipFill>
                      <a:blip r:embed="rId4"/>
                      <a:stretch>
                        <a:fillRect/>
                      </a:stretch>
                    </p:blipFill>
                    <p:spPr>
                      <a:xfrm>
                        <a:off x="10280168" y="1890701"/>
                        <a:ext cx="914400" cy="7921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870525368"/>
              </p:ext>
            </p:extLst>
          </p:nvPr>
        </p:nvGraphicFramePr>
        <p:xfrm>
          <a:off x="10280168" y="4834036"/>
          <a:ext cx="914400" cy="792163"/>
        </p:xfrm>
        <a:graphic>
          <a:graphicData uri="http://schemas.openxmlformats.org/presentationml/2006/ole">
            <mc:AlternateContent xmlns:mc="http://schemas.openxmlformats.org/markup-compatibility/2006">
              <mc:Choice xmlns:v="urn:schemas-microsoft-com:vml" Requires="v">
                <p:oleObj spid="_x0000_s15515" name="Document" showAsIcon="1" r:id="rId6" imgW="914400" imgH="792360" progId="Word.Document.12">
                  <p:embed/>
                </p:oleObj>
              </mc:Choice>
              <mc:Fallback>
                <p:oleObj name="Document" showAsIcon="1" r:id="rId6" imgW="914400" imgH="792360" progId="Word.Document.12">
                  <p:embed/>
                  <p:pic>
                    <p:nvPicPr>
                      <p:cNvPr id="0" name=""/>
                      <p:cNvPicPr/>
                      <p:nvPr/>
                    </p:nvPicPr>
                    <p:blipFill>
                      <a:blip r:embed="rId7"/>
                      <a:stretch>
                        <a:fillRect/>
                      </a:stretch>
                    </p:blipFill>
                    <p:spPr>
                      <a:xfrm>
                        <a:off x="10280168" y="4834036"/>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917781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3698" y="469432"/>
            <a:ext cx="10515600" cy="867313"/>
          </a:xfrm>
        </p:spPr>
        <p:txBody>
          <a:bodyPr>
            <a:normAutofit/>
          </a:bodyPr>
          <a:lstStyle/>
          <a:p>
            <a:r>
              <a:rPr lang="en-US" sz="2400" b="1" dirty="0" smtClean="0">
                <a:solidFill>
                  <a:srgbClr val="006600"/>
                </a:solidFill>
                <a:latin typeface="Arial Narrow" panose="020B0606020202030204" pitchFamily="34" charset="0"/>
              </a:rPr>
              <a:t>Undergraduate Award: Poster Competition</a:t>
            </a:r>
            <a:endParaRPr lang="en-US" sz="2400" b="1" dirty="0">
              <a:solidFill>
                <a:srgbClr val="006600"/>
              </a:solidFill>
              <a:latin typeface="Arial Narrow" panose="020B0606020202030204" pitchFamily="34" charset="0"/>
            </a:endParaRPr>
          </a:p>
        </p:txBody>
      </p:sp>
      <p:sp>
        <p:nvSpPr>
          <p:cNvPr id="4" name="TextBox 3"/>
          <p:cNvSpPr txBox="1"/>
          <p:nvPr/>
        </p:nvSpPr>
        <p:spPr>
          <a:xfrm>
            <a:off x="543698" y="1336745"/>
            <a:ext cx="5939084" cy="4893647"/>
          </a:xfrm>
          <a:prstGeom prst="rect">
            <a:avLst/>
          </a:prstGeom>
          <a:noFill/>
        </p:spPr>
        <p:txBody>
          <a:bodyPr wrap="square" rtlCol="0">
            <a:spAutoFit/>
          </a:bodyPr>
          <a:lstStyle/>
          <a:p>
            <a:r>
              <a:rPr lang="en-US" sz="1400" dirty="0">
                <a:latin typeface="Arial Narrow" panose="020B0606020202030204" pitchFamily="34" charset="0"/>
              </a:rPr>
              <a:t> </a:t>
            </a:r>
            <a:endParaRPr lang="en-US" sz="1400" b="1" dirty="0">
              <a:latin typeface="Arial Narrow" panose="020B0606020202030204" pitchFamily="34" charset="0"/>
            </a:endParaRPr>
          </a:p>
          <a:p>
            <a:r>
              <a:rPr lang="en-US" sz="1400" b="1" dirty="0">
                <a:latin typeface="Arial Narrow" panose="020B0606020202030204" pitchFamily="34" charset="0"/>
              </a:rPr>
              <a:t>Purpose:</a:t>
            </a:r>
            <a:r>
              <a:rPr lang="en-US" sz="1400" dirty="0">
                <a:latin typeface="Arial Narrow" panose="020B0606020202030204" pitchFamily="34" charset="0"/>
              </a:rPr>
              <a:t>  To showcase the research talents of undergraduate students, provide a professional forum for presentation of their research and promote their continuance of education in food and agricultural chemistry. </a:t>
            </a:r>
            <a:endParaRPr lang="en-US" sz="1400" dirty="0" smtClean="0">
              <a:latin typeface="Arial Narrow" panose="020B0606020202030204" pitchFamily="34" charset="0"/>
            </a:endParaRPr>
          </a:p>
          <a:p>
            <a:endParaRPr lang="en-US" sz="1400" b="1" dirty="0" smtClean="0">
              <a:latin typeface="Arial Narrow" panose="020B0606020202030204" pitchFamily="34" charset="0"/>
            </a:endParaRPr>
          </a:p>
          <a:p>
            <a:r>
              <a:rPr lang="en-US" sz="1400" b="1" dirty="0">
                <a:latin typeface="Arial Narrow" panose="020B0606020202030204" pitchFamily="34" charset="0"/>
              </a:rPr>
              <a:t>Eligibility:</a:t>
            </a:r>
            <a:r>
              <a:rPr lang="en-US" sz="1400" dirty="0">
                <a:latin typeface="Arial Narrow" panose="020B0606020202030204" pitchFamily="34" charset="0"/>
              </a:rPr>
              <a:t>  Participation in the competition is open to all undergraduate students at all certified universities actively participating in research projects/programs in the areas of food and agricultural chemistry. </a:t>
            </a:r>
          </a:p>
          <a:p>
            <a:endParaRPr lang="en-US" sz="1400" b="1" dirty="0">
              <a:latin typeface="Arial Narrow" panose="020B0606020202030204" pitchFamily="34" charset="0"/>
            </a:endParaRPr>
          </a:p>
          <a:p>
            <a:r>
              <a:rPr lang="en-US" sz="1400" b="1" dirty="0" smtClean="0">
                <a:latin typeface="Arial Narrow" panose="020B0606020202030204" pitchFamily="34" charset="0"/>
              </a:rPr>
              <a:t>Nature</a:t>
            </a:r>
            <a:r>
              <a:rPr lang="en-US" sz="1400" b="1" dirty="0">
                <a:latin typeface="Arial Narrow" panose="020B0606020202030204" pitchFamily="34" charset="0"/>
              </a:rPr>
              <a:t>: </a:t>
            </a:r>
            <a:r>
              <a:rPr lang="en-US" sz="1400" dirty="0" smtClean="0">
                <a:latin typeface="Arial Narrow" panose="020B0606020202030204" pitchFamily="34" charset="0"/>
              </a:rPr>
              <a:t>Research poster competition held </a:t>
            </a:r>
            <a:r>
              <a:rPr lang="en-US" sz="1400" dirty="0">
                <a:latin typeface="Arial Narrow" panose="020B0606020202030204" pitchFamily="34" charset="0"/>
              </a:rPr>
              <a:t>as part of the AGFD program at the spring national meeting. Up to six (6) applicants selected, by a panel of judges, to make </a:t>
            </a:r>
            <a:r>
              <a:rPr lang="en-US" sz="1400" dirty="0" smtClean="0">
                <a:latin typeface="Arial Narrow" panose="020B0606020202030204" pitchFamily="34" charset="0"/>
              </a:rPr>
              <a:t>poster </a:t>
            </a:r>
            <a:r>
              <a:rPr lang="en-US" sz="1400" dirty="0">
                <a:latin typeface="Arial Narrow" panose="020B0606020202030204" pitchFamily="34" charset="0"/>
              </a:rPr>
              <a:t>presentations </a:t>
            </a:r>
            <a:r>
              <a:rPr lang="en-US" sz="1400" dirty="0" smtClean="0">
                <a:latin typeface="Arial Narrow" panose="020B0606020202030204" pitchFamily="34" charset="0"/>
              </a:rPr>
              <a:t>at the AGFD poster session. </a:t>
            </a:r>
            <a:r>
              <a:rPr lang="en-US" sz="1400" dirty="0">
                <a:latin typeface="Arial Narrow" panose="020B0606020202030204" pitchFamily="34" charset="0"/>
              </a:rPr>
              <a:t>Applicants selected to participate receive up to $750 to off-set travel expenses. </a:t>
            </a:r>
          </a:p>
          <a:p>
            <a:endParaRPr lang="en-US" sz="1400" b="1" dirty="0">
              <a:latin typeface="Arial Narrow" panose="020B0606020202030204" pitchFamily="34" charset="0"/>
            </a:endParaRPr>
          </a:p>
          <a:p>
            <a:r>
              <a:rPr lang="en-US" sz="1400" b="1" dirty="0" smtClean="0">
                <a:latin typeface="Arial Narrow" panose="020B0606020202030204" pitchFamily="34" charset="0"/>
              </a:rPr>
              <a:t>Prize</a:t>
            </a:r>
            <a:r>
              <a:rPr lang="en-US" sz="1400" b="1" dirty="0">
                <a:latin typeface="Arial Narrow" panose="020B0606020202030204" pitchFamily="34" charset="0"/>
              </a:rPr>
              <a:t>: </a:t>
            </a:r>
            <a:r>
              <a:rPr lang="en-US" sz="1400" b="1" dirty="0" smtClean="0">
                <a:latin typeface="Arial Narrow" panose="020B0606020202030204" pitchFamily="34" charset="0"/>
              </a:rPr>
              <a:t> </a:t>
            </a:r>
            <a:r>
              <a:rPr lang="en-US" sz="1400" dirty="0" smtClean="0">
                <a:latin typeface="Arial Narrow" panose="020B0606020202030204" pitchFamily="34" charset="0"/>
              </a:rPr>
              <a:t>Cash prizes </a:t>
            </a:r>
            <a:r>
              <a:rPr lang="en-US" sz="1400" dirty="0">
                <a:latin typeface="Arial Narrow" panose="020B0606020202030204" pitchFamily="34" charset="0"/>
              </a:rPr>
              <a:t>of $500, $250, and $100 </a:t>
            </a:r>
            <a:r>
              <a:rPr lang="en-US" sz="1400" dirty="0" smtClean="0">
                <a:latin typeface="Arial Narrow" panose="020B0606020202030204" pitchFamily="34" charset="0"/>
              </a:rPr>
              <a:t>will be awarded for </a:t>
            </a:r>
            <a:r>
              <a:rPr lang="en-US" sz="1400" dirty="0">
                <a:latin typeface="Arial Narrow" panose="020B0606020202030204" pitchFamily="34" charset="0"/>
              </a:rPr>
              <a:t>first, second, and third place basis research content and poster </a:t>
            </a:r>
            <a:r>
              <a:rPr lang="en-US" sz="1400" dirty="0" smtClean="0">
                <a:latin typeface="Arial Narrow" panose="020B0606020202030204" pitchFamily="34" charset="0"/>
              </a:rPr>
              <a:t>presentation. A </a:t>
            </a:r>
            <a:r>
              <a:rPr lang="en-US" sz="1400" dirty="0">
                <a:latin typeface="Arial Narrow" panose="020B0606020202030204" pitchFamily="34" charset="0"/>
              </a:rPr>
              <a:t>panel of </a:t>
            </a:r>
            <a:r>
              <a:rPr lang="en-US" sz="1400" dirty="0" smtClean="0">
                <a:latin typeface="Arial Narrow" panose="020B0606020202030204" pitchFamily="34" charset="0"/>
              </a:rPr>
              <a:t>experienced AGFD member- judges </a:t>
            </a:r>
            <a:r>
              <a:rPr lang="en-US" sz="1400" dirty="0">
                <a:latin typeface="Arial Narrow" panose="020B0606020202030204" pitchFamily="34" charset="0"/>
              </a:rPr>
              <a:t>will </a:t>
            </a:r>
            <a:r>
              <a:rPr lang="en-US" sz="1400" dirty="0" smtClean="0">
                <a:latin typeface="Arial Narrow" panose="020B0606020202030204" pitchFamily="34" charset="0"/>
              </a:rPr>
              <a:t>determine the awardees. </a:t>
            </a:r>
            <a:endParaRPr lang="en-US" sz="1400" b="1" dirty="0">
              <a:latin typeface="Arial Narrow" panose="020B0606020202030204" pitchFamily="34" charset="0"/>
            </a:endParaRPr>
          </a:p>
          <a:p>
            <a:r>
              <a:rPr lang="en-US" sz="1400" dirty="0">
                <a:latin typeface="Arial Narrow" panose="020B0606020202030204" pitchFamily="34" charset="0"/>
              </a:rPr>
              <a:t> </a:t>
            </a:r>
            <a:endParaRPr lang="en-US" sz="1400" b="1" dirty="0">
              <a:latin typeface="Arial Narrow" panose="020B0606020202030204" pitchFamily="34" charset="0"/>
            </a:endParaRPr>
          </a:p>
          <a:p>
            <a:r>
              <a:rPr lang="en-US" sz="1400" dirty="0" smtClean="0">
                <a:latin typeface="Arial Narrow" panose="020B0606020202030204" pitchFamily="34" charset="0"/>
              </a:rPr>
              <a:t>First </a:t>
            </a:r>
            <a:r>
              <a:rPr lang="en-US" sz="1400" dirty="0">
                <a:latin typeface="Arial Narrow" panose="020B0606020202030204" pitchFamily="34" charset="0"/>
              </a:rPr>
              <a:t>awarded:  2011.</a:t>
            </a:r>
            <a:endParaRPr lang="en-US" sz="1400" b="1" dirty="0">
              <a:latin typeface="Arial Narrow" panose="020B0606020202030204" pitchFamily="34" charset="0"/>
            </a:endParaRPr>
          </a:p>
          <a:p>
            <a:endParaRPr lang="en-US" sz="1400" dirty="0">
              <a:latin typeface="Arial Narrow" panose="020B0606020202030204" pitchFamily="34" charset="0"/>
            </a:endParaRPr>
          </a:p>
          <a:p>
            <a:r>
              <a:rPr lang="en-US" sz="1400" dirty="0" smtClean="0">
                <a:latin typeface="Arial Narrow" panose="020B0606020202030204" pitchFamily="34" charset="0"/>
              </a:rPr>
              <a:t>Deadline</a:t>
            </a:r>
            <a:r>
              <a:rPr lang="en-US" sz="1400" dirty="0">
                <a:latin typeface="Arial Narrow" panose="020B0606020202030204" pitchFamily="34" charset="0"/>
              </a:rPr>
              <a:t>:  </a:t>
            </a:r>
            <a:r>
              <a:rPr lang="en-US" sz="1400" b="1" dirty="0">
                <a:solidFill>
                  <a:srgbClr val="FF0000"/>
                </a:solidFill>
                <a:latin typeface="Arial Narrow" panose="020B0606020202030204" pitchFamily="34" charset="0"/>
              </a:rPr>
              <a:t>October </a:t>
            </a:r>
            <a:r>
              <a:rPr lang="en-US" sz="1400" b="1" dirty="0" smtClean="0">
                <a:solidFill>
                  <a:srgbClr val="FF0000"/>
                </a:solidFill>
                <a:latin typeface="Arial Narrow" panose="020B0606020202030204" pitchFamily="34" charset="0"/>
              </a:rPr>
              <a:t>10</a:t>
            </a:r>
            <a:r>
              <a:rPr lang="en-US" sz="1400" dirty="0" smtClean="0">
                <a:latin typeface="Arial Narrow" panose="020B0606020202030204" pitchFamily="34" charset="0"/>
              </a:rPr>
              <a:t>, of the year prior to the symposium</a:t>
            </a:r>
            <a:endParaRPr lang="en-US" sz="1400" b="1" dirty="0">
              <a:latin typeface="Arial Narrow" panose="020B0606020202030204" pitchFamily="34" charset="0"/>
            </a:endParaRPr>
          </a:p>
          <a:p>
            <a:endParaRPr lang="en-US" dirty="0"/>
          </a:p>
        </p:txBody>
      </p:sp>
      <p:sp>
        <p:nvSpPr>
          <p:cNvPr id="2" name="TextBox 1"/>
          <p:cNvSpPr txBox="1"/>
          <p:nvPr/>
        </p:nvSpPr>
        <p:spPr>
          <a:xfrm>
            <a:off x="6900219" y="1517693"/>
            <a:ext cx="3158181" cy="3600986"/>
          </a:xfrm>
          <a:prstGeom prst="rect">
            <a:avLst/>
          </a:prstGeom>
          <a:noFill/>
        </p:spPr>
        <p:txBody>
          <a:bodyPr wrap="square" rtlCol="0">
            <a:spAutoFit/>
          </a:bodyPr>
          <a:lstStyle/>
          <a:p>
            <a:r>
              <a:rPr lang="en-US" sz="1400" b="1" dirty="0" smtClean="0">
                <a:latin typeface="Arial Narrow" panose="020B0606020202030204" pitchFamily="34" charset="0"/>
              </a:rPr>
              <a:t>Current information for applications</a:t>
            </a:r>
            <a:r>
              <a:rPr lang="en-US" sz="1400" dirty="0" smtClean="0">
                <a:latin typeface="Arial Narrow" panose="020B0606020202030204" pitchFamily="34" charset="0"/>
              </a:rPr>
              <a:t>:</a:t>
            </a:r>
          </a:p>
          <a:p>
            <a:endParaRPr lang="en-US" sz="1400" dirty="0" smtClean="0">
              <a:latin typeface="Arial Narrow" panose="020B0606020202030204" pitchFamily="34" charset="0"/>
            </a:endParaRPr>
          </a:p>
          <a:p>
            <a:endParaRPr lang="en-US" sz="1400" dirty="0">
              <a:latin typeface="Arial Narrow" panose="020B0606020202030204" pitchFamily="34" charset="0"/>
            </a:endParaRPr>
          </a:p>
          <a:p>
            <a:r>
              <a:rPr lang="en-US" sz="1400" b="1" dirty="0" smtClean="0">
                <a:latin typeface="Arial Narrow" panose="020B0606020202030204" pitchFamily="34" charset="0"/>
              </a:rPr>
              <a:t>Nomination </a:t>
            </a:r>
            <a:r>
              <a:rPr lang="en-US" sz="1400" b="1" dirty="0">
                <a:latin typeface="Arial Narrow" panose="020B0606020202030204" pitchFamily="34" charset="0"/>
              </a:rPr>
              <a:t>package:</a:t>
            </a:r>
          </a:p>
          <a:p>
            <a:pPr marL="285750" indent="-285750">
              <a:buFont typeface="Arial" panose="020B0604020202020204" pitchFamily="34" charset="0"/>
              <a:buChar char="•"/>
            </a:pPr>
            <a:r>
              <a:rPr lang="en-US" sz="1400" dirty="0" smtClean="0">
                <a:latin typeface="Arial Narrow" panose="020B0606020202030204" pitchFamily="34" charset="0"/>
              </a:rPr>
              <a:t>Email </a:t>
            </a:r>
            <a:r>
              <a:rPr lang="en-US" sz="1400" dirty="0">
                <a:latin typeface="Arial Narrow" panose="020B0606020202030204" pitchFamily="34" charset="0"/>
              </a:rPr>
              <a:t>the following to award </a:t>
            </a:r>
            <a:r>
              <a:rPr lang="en-US" sz="1400" dirty="0" smtClean="0">
                <a:latin typeface="Arial Narrow" panose="020B0606020202030204" pitchFamily="34" charset="0"/>
              </a:rPr>
              <a:t>coordinator</a:t>
            </a:r>
          </a:p>
          <a:p>
            <a:pPr marL="285750" indent="-285750">
              <a:buFont typeface="Arial" panose="020B0604020202020204" pitchFamily="34" charset="0"/>
              <a:buChar char="•"/>
            </a:pPr>
            <a:r>
              <a:rPr lang="en-US" sz="1400" dirty="0" smtClean="0">
                <a:latin typeface="Arial Narrow" panose="020B0606020202030204" pitchFamily="34" charset="0"/>
              </a:rPr>
              <a:t>Application </a:t>
            </a:r>
            <a:r>
              <a:rPr lang="en-US" sz="1400" dirty="0">
                <a:latin typeface="Arial Narrow" panose="020B0606020202030204" pitchFamily="34" charset="0"/>
              </a:rPr>
              <a:t>form </a:t>
            </a:r>
            <a:endParaRPr lang="en-US" sz="1400" b="1" dirty="0">
              <a:latin typeface="Arial Narrow" panose="020B0606020202030204" pitchFamily="34" charset="0"/>
            </a:endParaRPr>
          </a:p>
          <a:p>
            <a:pPr marL="285750" indent="-285750">
              <a:buFont typeface="Arial" panose="020B0604020202020204" pitchFamily="34" charset="0"/>
              <a:buChar char="•"/>
            </a:pPr>
            <a:r>
              <a:rPr lang="en-US" sz="1400" dirty="0" smtClean="0">
                <a:latin typeface="Arial Narrow" panose="020B0606020202030204" pitchFamily="34" charset="0"/>
              </a:rPr>
              <a:t>Resume</a:t>
            </a:r>
            <a:endParaRPr lang="en-US" sz="1400" b="1" dirty="0">
              <a:latin typeface="Arial Narrow" panose="020B0606020202030204" pitchFamily="34" charset="0"/>
            </a:endParaRPr>
          </a:p>
          <a:p>
            <a:pPr marL="285750" indent="-285750">
              <a:buFont typeface="Arial" panose="020B0604020202020204" pitchFamily="34" charset="0"/>
              <a:buChar char="•"/>
            </a:pPr>
            <a:r>
              <a:rPr lang="en-US" sz="1400" dirty="0" smtClean="0">
                <a:latin typeface="Arial Narrow" panose="020B0606020202030204" pitchFamily="34" charset="0"/>
              </a:rPr>
              <a:t>Letters </a:t>
            </a:r>
            <a:r>
              <a:rPr lang="en-US" sz="1400" dirty="0">
                <a:latin typeface="Arial Narrow" panose="020B0606020202030204" pitchFamily="34" charset="0"/>
              </a:rPr>
              <a:t>of recommendation from two professors (one from advisor) </a:t>
            </a:r>
            <a:endParaRPr lang="en-US" sz="1400" b="1" dirty="0">
              <a:latin typeface="Arial Narrow" panose="020B0606020202030204" pitchFamily="34" charset="0"/>
            </a:endParaRPr>
          </a:p>
          <a:p>
            <a:pPr marL="285750" indent="-285750">
              <a:buFont typeface="Arial" panose="020B0604020202020204" pitchFamily="34" charset="0"/>
              <a:buChar char="•"/>
            </a:pPr>
            <a:r>
              <a:rPr lang="en-US" sz="1400" dirty="0" smtClean="0">
                <a:latin typeface="Arial Narrow" panose="020B0606020202030204" pitchFamily="34" charset="0"/>
              </a:rPr>
              <a:t>Abstract </a:t>
            </a:r>
            <a:r>
              <a:rPr lang="en-US" sz="1400" dirty="0">
                <a:latin typeface="Arial Narrow" panose="020B0606020202030204" pitchFamily="34" charset="0"/>
              </a:rPr>
              <a:t>of the proposed oral </a:t>
            </a:r>
            <a:r>
              <a:rPr lang="en-US" sz="1400" dirty="0" smtClean="0">
                <a:latin typeface="Arial Narrow" panose="020B0606020202030204" pitchFamily="34" charset="0"/>
              </a:rPr>
              <a:t>presentation and submit </a:t>
            </a:r>
            <a:r>
              <a:rPr lang="en-US" sz="1400" dirty="0">
                <a:latin typeface="Arial Narrow" panose="020B0606020202030204" pitchFamily="34" charset="0"/>
              </a:rPr>
              <a:t>abstract to ACS MAPS On-line </a:t>
            </a:r>
            <a:r>
              <a:rPr lang="en-US" sz="1400" dirty="0" smtClean="0">
                <a:latin typeface="Arial Narrow" panose="020B0606020202030204" pitchFamily="34" charset="0"/>
              </a:rPr>
              <a:t>system</a:t>
            </a:r>
          </a:p>
          <a:p>
            <a:pPr marL="285750" indent="-285750">
              <a:buFont typeface="Arial" panose="020B0604020202020204" pitchFamily="34" charset="0"/>
              <a:buChar char="•"/>
            </a:pPr>
            <a:endParaRPr lang="en-US" sz="1400" b="1" dirty="0" smtClean="0">
              <a:latin typeface="Arial Narrow" panose="020B0606020202030204" pitchFamily="34" charset="0"/>
            </a:endParaRPr>
          </a:p>
          <a:p>
            <a:endParaRPr lang="en-US" sz="1400" b="1" dirty="0">
              <a:latin typeface="Arial Narrow" panose="020B0606020202030204" pitchFamily="34" charset="0"/>
            </a:endParaRPr>
          </a:p>
          <a:p>
            <a:r>
              <a:rPr lang="en-US" sz="1400" b="1" dirty="0" smtClean="0">
                <a:latin typeface="Arial Narrow" panose="020B0606020202030204" pitchFamily="34" charset="0"/>
              </a:rPr>
              <a:t>Previous Awardees: </a:t>
            </a:r>
            <a:endParaRPr lang="en-US" sz="1400" b="1" dirty="0">
              <a:latin typeface="Arial Narrow" panose="020B0606020202030204" pitchFamily="34" charset="0"/>
            </a:endParaRPr>
          </a:p>
          <a:p>
            <a:r>
              <a:rPr lang="en-US" dirty="0">
                <a:latin typeface="Arial Narrow" panose="020B0606020202030204" pitchFamily="34" charset="0"/>
              </a:rPr>
              <a:t> </a:t>
            </a:r>
            <a:endParaRPr lang="en-US" b="1" dirty="0">
              <a:latin typeface="Arial Narrow" panose="020B060602020203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871682143"/>
              </p:ext>
            </p:extLst>
          </p:nvPr>
        </p:nvGraphicFramePr>
        <p:xfrm>
          <a:off x="10412598" y="1600137"/>
          <a:ext cx="914400" cy="792163"/>
        </p:xfrm>
        <a:graphic>
          <a:graphicData uri="http://schemas.openxmlformats.org/presentationml/2006/ole">
            <mc:AlternateContent xmlns:mc="http://schemas.openxmlformats.org/markup-compatibility/2006">
              <mc:Choice xmlns:v="urn:schemas-microsoft-com:vml" Requires="v">
                <p:oleObj spid="_x0000_s16586" name="Acrobat Document" showAsIcon="1" r:id="rId3" imgW="914400" imgH="792360" progId="Acrobat.Document.11">
                  <p:embed/>
                </p:oleObj>
              </mc:Choice>
              <mc:Fallback>
                <p:oleObj name="Acrobat Document" showAsIcon="1" r:id="rId3" imgW="914400" imgH="792360" progId="Acrobat.Document.11">
                  <p:embed/>
                  <p:pic>
                    <p:nvPicPr>
                      <p:cNvPr id="0" name=""/>
                      <p:cNvPicPr/>
                      <p:nvPr/>
                    </p:nvPicPr>
                    <p:blipFill>
                      <a:blip r:embed="rId4"/>
                      <a:stretch>
                        <a:fillRect/>
                      </a:stretch>
                    </p:blipFill>
                    <p:spPr>
                      <a:xfrm>
                        <a:off x="10412598" y="1600137"/>
                        <a:ext cx="914400" cy="7921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591681543"/>
              </p:ext>
            </p:extLst>
          </p:nvPr>
        </p:nvGraphicFramePr>
        <p:xfrm>
          <a:off x="10412598" y="3107559"/>
          <a:ext cx="914400" cy="792163"/>
        </p:xfrm>
        <a:graphic>
          <a:graphicData uri="http://schemas.openxmlformats.org/presentationml/2006/ole">
            <mc:AlternateContent xmlns:mc="http://schemas.openxmlformats.org/markup-compatibility/2006">
              <mc:Choice xmlns:v="urn:schemas-microsoft-com:vml" Requires="v">
                <p:oleObj spid="_x0000_s16587" name="Acrobat Document" showAsIcon="1" r:id="rId5" imgW="914400" imgH="792360" progId="Acrobat.Document.11">
                  <p:embed/>
                </p:oleObj>
              </mc:Choice>
              <mc:Fallback>
                <p:oleObj name="Acrobat Document" showAsIcon="1" r:id="rId5" imgW="914400" imgH="792360" progId="Acrobat.Document.11">
                  <p:embed/>
                  <p:pic>
                    <p:nvPicPr>
                      <p:cNvPr id="0" name=""/>
                      <p:cNvPicPr/>
                      <p:nvPr/>
                    </p:nvPicPr>
                    <p:blipFill>
                      <a:blip r:embed="rId6"/>
                      <a:stretch>
                        <a:fillRect/>
                      </a:stretch>
                    </p:blipFill>
                    <p:spPr>
                      <a:xfrm>
                        <a:off x="10412598" y="3107559"/>
                        <a:ext cx="914400" cy="79216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78124106"/>
              </p:ext>
            </p:extLst>
          </p:nvPr>
        </p:nvGraphicFramePr>
        <p:xfrm>
          <a:off x="10412598" y="4482552"/>
          <a:ext cx="914400" cy="792163"/>
        </p:xfrm>
        <a:graphic>
          <a:graphicData uri="http://schemas.openxmlformats.org/presentationml/2006/ole">
            <mc:AlternateContent xmlns:mc="http://schemas.openxmlformats.org/markup-compatibility/2006">
              <mc:Choice xmlns:v="urn:schemas-microsoft-com:vml" Requires="v">
                <p:oleObj spid="_x0000_s16588" name="Document" showAsIcon="1" r:id="rId8" imgW="914400" imgH="792360" progId="Word.Document.12">
                  <p:embed/>
                </p:oleObj>
              </mc:Choice>
              <mc:Fallback>
                <p:oleObj name="Document" showAsIcon="1" r:id="rId8" imgW="914400" imgH="792360" progId="Word.Document.12">
                  <p:embed/>
                  <p:pic>
                    <p:nvPicPr>
                      <p:cNvPr id="0" name=""/>
                      <p:cNvPicPr/>
                      <p:nvPr/>
                    </p:nvPicPr>
                    <p:blipFill>
                      <a:blip r:embed="rId9"/>
                      <a:stretch>
                        <a:fillRect/>
                      </a:stretch>
                    </p:blipFill>
                    <p:spPr>
                      <a:xfrm>
                        <a:off x="10412598" y="4482552"/>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615672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6244</TotalTime>
  <Words>1394</Words>
  <Application>Microsoft Office PowerPoint</Application>
  <PresentationFormat>Widescreen</PresentationFormat>
  <Paragraphs>346</Paragraphs>
  <Slides>15</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4</vt:i4>
      </vt:variant>
      <vt:variant>
        <vt:lpstr>Slide Titles</vt:lpstr>
      </vt:variant>
      <vt:variant>
        <vt:i4>15</vt:i4>
      </vt:variant>
    </vt:vector>
  </HeadingPairs>
  <TitlesOfParts>
    <vt:vector size="24" baseType="lpstr">
      <vt:lpstr>Arial</vt:lpstr>
      <vt:lpstr>Arial Narrow</vt:lpstr>
      <vt:lpstr>Calibri</vt:lpstr>
      <vt:lpstr>Calibri Light</vt:lpstr>
      <vt:lpstr>Office Theme</vt:lpstr>
      <vt:lpstr>Acrobat Document</vt:lpstr>
      <vt:lpstr>Document</vt:lpstr>
      <vt:lpstr>Presentation</vt:lpstr>
      <vt:lpstr>Adobe Acrobat Document</vt:lpstr>
      <vt:lpstr>PowerPoint Presentation</vt:lpstr>
      <vt:lpstr>PowerPoint Presentation</vt:lpstr>
      <vt:lpstr>Advancement of Application of Agricultural and Food Chemistry  sponsored by International Flavors and Fragrances, Inc.</vt:lpstr>
      <vt:lpstr>Young Scientist Award</vt:lpstr>
      <vt:lpstr>Young Industrial Scientist Achievement Award</vt:lpstr>
      <vt:lpstr>AGFD Fellow</vt:lpstr>
      <vt:lpstr>Roy Teranishi Graduate Fellowship in Food Chemistry</vt:lpstr>
      <vt:lpstr>Withycombe–Charalambous Award for Excellence in Graduate Research in Agricultural or Food Chemistry</vt:lpstr>
      <vt:lpstr>Undergraduate Award: Poster Competition</vt:lpstr>
      <vt:lpstr>Distinguished Service to the Division of Agricultural and Food</vt:lpstr>
      <vt:lpstr>Exemplary Leadership Award</vt:lpstr>
      <vt:lpstr>Book Awards </vt:lpstr>
      <vt:lpstr>Sterling B. Hendricks Memorial Lectureship Award Administered by the Agricultural Research Service of the U.S. Department of Agriculture:  cosponsored by the Division of Agricultural and Food Chemistry and the Division of Agrochemicals.</vt:lpstr>
      <vt:lpstr>Kenneth A. Spencer Award Administered by the Kansas City Section of ACS: cosponsored by the Division of Agricultural and Food Chemistry and the Division of Agrochemicals.</vt:lpstr>
      <vt:lpstr>ACS Fellows https://www.acs.org/content/acs/en/funding-and-awards/fellows.html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Morello</dc:creator>
  <cp:lastModifiedBy>Michael Morello</cp:lastModifiedBy>
  <cp:revision>168</cp:revision>
  <dcterms:created xsi:type="dcterms:W3CDTF">2019-12-10T17:23:10Z</dcterms:created>
  <dcterms:modified xsi:type="dcterms:W3CDTF">2023-01-25T16:31:01Z</dcterms:modified>
</cp:coreProperties>
</file>